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2"/>
  </p:notesMasterIdLst>
  <p:sldIdLst>
    <p:sldId id="256" r:id="rId2"/>
    <p:sldId id="277" r:id="rId3"/>
    <p:sldId id="290" r:id="rId4"/>
    <p:sldId id="293" r:id="rId5"/>
    <p:sldId id="294" r:id="rId6"/>
    <p:sldId id="291" r:id="rId7"/>
    <p:sldId id="295" r:id="rId8"/>
    <p:sldId id="296" r:id="rId9"/>
    <p:sldId id="292" r:id="rId10"/>
    <p:sldId id="29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83676"/>
  </p:normalViewPr>
  <p:slideViewPr>
    <p:cSldViewPr snapToGrid="0" snapToObjects="1">
      <p:cViewPr varScale="1">
        <p:scale>
          <a:sx n="53" d="100"/>
          <a:sy n="53" d="100"/>
        </p:scale>
        <p:origin x="184" y="10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5/12/20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3</a:t>
            </a:fld>
            <a:endParaRPr lang="en-GB"/>
          </a:p>
        </p:txBody>
      </p:sp>
    </p:spTree>
    <p:extLst>
      <p:ext uri="{BB962C8B-B14F-4D97-AF65-F5344CB8AC3E}">
        <p14:creationId xmlns:p14="http://schemas.microsoft.com/office/powerpoint/2010/main" val="186856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4</a:t>
            </a:fld>
            <a:endParaRPr lang="en-GB"/>
          </a:p>
        </p:txBody>
      </p:sp>
    </p:spTree>
    <p:extLst>
      <p:ext uri="{BB962C8B-B14F-4D97-AF65-F5344CB8AC3E}">
        <p14:creationId xmlns:p14="http://schemas.microsoft.com/office/powerpoint/2010/main" val="536603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5</a:t>
            </a:fld>
            <a:endParaRPr lang="en-GB"/>
          </a:p>
        </p:txBody>
      </p:sp>
    </p:spTree>
    <p:extLst>
      <p:ext uri="{BB962C8B-B14F-4D97-AF65-F5344CB8AC3E}">
        <p14:creationId xmlns:p14="http://schemas.microsoft.com/office/powerpoint/2010/main" val="52521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12/05/2020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12/05/2020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12/05/2020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12/05/2020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12/05/2020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12/05/2020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12/05/2020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12/05/2020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12/05/2020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12/05/2020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12/05/2020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12/05/2020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Perimeter</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5 Lesson 1 – measuring perimeter</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7305" y="894572"/>
            <a:ext cx="9144000" cy="1470025"/>
          </a:xfrm>
        </p:spPr>
        <p:txBody>
          <a:bodyPr>
            <a:noAutofit/>
          </a:bodyPr>
          <a:lstStyle/>
          <a:p>
            <a:r>
              <a:rPr lang="en-GB" sz="6600" dirty="0">
                <a:latin typeface="Arial Rounded MT Bold" panose="020F0704030504030204" pitchFamily="34" charset="0"/>
              </a:rPr>
              <a:t>Remember</a:t>
            </a:r>
          </a:p>
        </p:txBody>
      </p:sp>
      <p:pic>
        <p:nvPicPr>
          <p:cNvPr id="1028" name="Picture 4" descr="Image result for perimeter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4794" y="704585"/>
            <a:ext cx="2847690" cy="1660012"/>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a:extLst>
              <a:ext uri="{FF2B5EF4-FFF2-40B4-BE49-F238E27FC236}">
                <a16:creationId xmlns:a16="http://schemas.microsoft.com/office/drawing/2014/main" id="{92B9F309-9AAB-3242-9597-70D3F0F59553}"/>
              </a:ext>
            </a:extLst>
          </p:cNvPr>
          <p:cNvSpPr txBox="1">
            <a:spLocks/>
          </p:cNvSpPr>
          <p:nvPr/>
        </p:nvSpPr>
        <p:spPr>
          <a:xfrm>
            <a:off x="1739516" y="3102689"/>
            <a:ext cx="8712968" cy="1584176"/>
          </a:xfrm>
          <a:prstGeom prst="rect">
            <a:avLst/>
          </a:prstGeom>
          <a:solidFill>
            <a:srgbClr val="FFFF00"/>
          </a:solidFill>
          <a:ln w="76200">
            <a:solidFill>
              <a:schemeClr val="tx1"/>
            </a:solidFill>
          </a:ln>
        </p:spPr>
        <p:txBody>
          <a:bodyPr vert="horz" lIns="91440" tIns="45720" rIns="91440" bIns="45720" rtlCol="0">
            <a:norm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en-GB">
                <a:latin typeface="Arial Rounded MT Bold" panose="020F0704030504030204" pitchFamily="34" charset="0"/>
              </a:rPr>
              <a:t>check all the sides of the shape.</a:t>
            </a:r>
          </a:p>
          <a:p>
            <a:r>
              <a:rPr lang="en-GB">
                <a:latin typeface="Arial Rounded MT Bold" panose="020F0704030504030204" pitchFamily="34" charset="0"/>
              </a:rPr>
              <a:t>carefully study what I do know already.</a:t>
            </a:r>
          </a:p>
          <a:p>
            <a:r>
              <a:rPr lang="en-GB">
                <a:latin typeface="Arial Rounded MT Bold" panose="020F0704030504030204" pitchFamily="34" charset="0"/>
              </a:rPr>
              <a:t>use add and subtract to calculate what I do not know.</a:t>
            </a:r>
          </a:p>
          <a:p>
            <a:endParaRPr lang="en-GB" dirty="0"/>
          </a:p>
        </p:txBody>
      </p:sp>
    </p:spTree>
    <p:extLst>
      <p:ext uri="{BB962C8B-B14F-4D97-AF65-F5344CB8AC3E}">
        <p14:creationId xmlns:p14="http://schemas.microsoft.com/office/powerpoint/2010/main" val="341043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74"/>
            <a:ext cx="9144000" cy="1408502"/>
          </a:xfrm>
        </p:spPr>
        <p:txBody>
          <a:bodyPr>
            <a:noAutofit/>
          </a:bodyPr>
          <a:lstStyle/>
          <a:p>
            <a:r>
              <a:rPr lang="en-GB" sz="5400" b="1" u="sng" dirty="0">
                <a:latin typeface="Arial Rounded MT Bold" panose="020F0704030504030204" pitchFamily="34" charset="0"/>
              </a:rPr>
              <a:t>Perimeter – Key message</a:t>
            </a:r>
          </a:p>
        </p:txBody>
      </p:sp>
      <p:sp>
        <p:nvSpPr>
          <p:cNvPr id="3" name="Content Placeholder 2"/>
          <p:cNvSpPr>
            <a:spLocks noGrp="1"/>
          </p:cNvSpPr>
          <p:nvPr>
            <p:ph idx="1"/>
          </p:nvPr>
        </p:nvSpPr>
        <p:spPr>
          <a:xfrm>
            <a:off x="1524000" y="1600201"/>
            <a:ext cx="4427984" cy="4525963"/>
          </a:xfrm>
        </p:spPr>
        <p:txBody>
          <a:bodyPr>
            <a:normAutofit lnSpcReduction="10000"/>
          </a:bodyPr>
          <a:lstStyle/>
          <a:p>
            <a:pPr marL="0" indent="0" algn="ctr">
              <a:buNone/>
            </a:pPr>
            <a:r>
              <a:rPr lang="en-GB" sz="4800" dirty="0">
                <a:latin typeface="Arial Rounded MT Bold" panose="020F0704030504030204" pitchFamily="34" charset="0"/>
              </a:rPr>
              <a:t>When we measure all the way around the outside of a straight-sided shape.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5340"/>
          <a:stretch/>
        </p:blipFill>
        <p:spPr bwMode="auto">
          <a:xfrm>
            <a:off x="6096001" y="2066188"/>
            <a:ext cx="4212533"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004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fontScale="90000"/>
          </a:bodyPr>
          <a:lstStyle/>
          <a:p>
            <a:r>
              <a:rPr lang="en-GB" dirty="0">
                <a:latin typeface="Arial Rounded MT Bold" panose="020F0704030504030204" pitchFamily="34" charset="0"/>
              </a:rPr>
              <a:t>Can I calculate the perimeter of this composite shape?</a:t>
            </a:r>
          </a:p>
        </p:txBody>
      </p:sp>
      <p:sp>
        <p:nvSpPr>
          <p:cNvPr id="4" name="L-Shape 3"/>
          <p:cNvSpPr/>
          <p:nvPr/>
        </p:nvSpPr>
        <p:spPr>
          <a:xfrm>
            <a:off x="2999656" y="2348880"/>
            <a:ext cx="6120680"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336360" y="1172359"/>
            <a:ext cx="2207568" cy="5262979"/>
          </a:xfrm>
          <a:prstGeom prst="rect">
            <a:avLst/>
          </a:prstGeom>
          <a:noFill/>
        </p:spPr>
        <p:txBody>
          <a:bodyPr wrap="square" rtlCol="0">
            <a:spAutoFit/>
          </a:bodyPr>
          <a:lstStyle/>
          <a:p>
            <a:r>
              <a:rPr lang="en-GB" sz="2400" dirty="0">
                <a:latin typeface="SassoonCRInfant" panose="02010503020300020003" pitchFamily="2" charset="0"/>
              </a:rPr>
              <a:t>Not to scale</a:t>
            </a:r>
          </a:p>
          <a:p>
            <a:endParaRPr lang="en-GB" sz="2400" dirty="0">
              <a:latin typeface="SassoonCRInfant" panose="02010503020300020003" pitchFamily="2" charset="0"/>
            </a:endParaRPr>
          </a:p>
          <a:p>
            <a:r>
              <a:rPr lang="en-GB" sz="2400" dirty="0">
                <a:latin typeface="SassoonCRInfant" panose="02010503020300020003" pitchFamily="2" charset="0"/>
              </a:rPr>
              <a:t>Unfortunately, we can’t work out the perimeter just yet as we have two missing sides. But are we able to work out what these sides are based on what we already know?</a:t>
            </a:r>
          </a:p>
        </p:txBody>
      </p:sp>
      <p:sp>
        <p:nvSpPr>
          <p:cNvPr id="6" name="TextBox 5"/>
          <p:cNvSpPr txBox="1"/>
          <p:nvPr/>
        </p:nvSpPr>
        <p:spPr>
          <a:xfrm>
            <a:off x="3215680"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2207568"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4583832" y="2935965"/>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6212396"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Tree>
    <p:extLst>
      <p:ext uri="{BB962C8B-B14F-4D97-AF65-F5344CB8AC3E}">
        <p14:creationId xmlns:p14="http://schemas.microsoft.com/office/powerpoint/2010/main" val="133724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fontScale="90000"/>
          </a:bodyPr>
          <a:lstStyle/>
          <a:p>
            <a:r>
              <a:rPr lang="en-GB" dirty="0">
                <a:latin typeface="Arial Rounded MT Bold" panose="020F0704030504030204" pitchFamily="34" charset="0"/>
              </a:rPr>
              <a:t>Can I calculate the perimeter of this composite shape?</a:t>
            </a:r>
          </a:p>
        </p:txBody>
      </p:sp>
      <p:sp>
        <p:nvSpPr>
          <p:cNvPr id="4" name="L-Shape 3"/>
          <p:cNvSpPr/>
          <p:nvPr/>
        </p:nvSpPr>
        <p:spPr>
          <a:xfrm>
            <a:off x="2904450" y="2362708"/>
            <a:ext cx="6120680"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195900" y="1185273"/>
            <a:ext cx="6642956" cy="1631216"/>
          </a:xfrm>
          <a:prstGeom prst="rect">
            <a:avLst/>
          </a:prstGeom>
          <a:noFill/>
        </p:spPr>
        <p:txBody>
          <a:bodyPr wrap="square" rtlCol="0">
            <a:spAutoFit/>
          </a:bodyPr>
          <a:lstStyle/>
          <a:p>
            <a:r>
              <a:rPr lang="en-GB" sz="1200" dirty="0">
                <a:latin typeface="SassoonCRInfant" panose="02010503020300020003" pitchFamily="2" charset="0"/>
              </a:rPr>
              <a:t>From the information we have on this shape, we can work out its perimeter if we find the missing sides. As you can see by the blue arrows, we have two sides missing. Lets concentrate on the larger line (A). Using the orange arrows we can work out what this side is because they’re opposite to the side we want to work out. Just because they aren't one side, doesn’t mean we cannot work it out. Both oranges added together would be the same as A.</a:t>
            </a:r>
          </a:p>
          <a:p>
            <a:r>
              <a:rPr lang="en-GB" sz="1200" dirty="0">
                <a:latin typeface="SassoonCRInfant" panose="02010503020300020003" pitchFamily="2" charset="0"/>
              </a:rPr>
              <a:t>4 + 6 = 10cm</a:t>
            </a:r>
          </a:p>
          <a:p>
            <a:r>
              <a:rPr lang="en-GB" sz="1200" dirty="0">
                <a:latin typeface="SassoonCRInfant" panose="02010503020300020003" pitchFamily="2" charset="0"/>
              </a:rPr>
              <a:t>A = 10cm </a:t>
            </a:r>
          </a:p>
          <a:p>
            <a:r>
              <a:rPr lang="en-GB" sz="1600" dirty="0">
                <a:latin typeface="SassoonCRInfant" panose="02010503020300020003" pitchFamily="2" charset="0"/>
              </a:rPr>
              <a:t> </a:t>
            </a:r>
          </a:p>
        </p:txBody>
      </p:sp>
      <p:sp>
        <p:nvSpPr>
          <p:cNvPr id="6" name="TextBox 5"/>
          <p:cNvSpPr txBox="1"/>
          <p:nvPr/>
        </p:nvSpPr>
        <p:spPr>
          <a:xfrm>
            <a:off x="3215680"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2207568"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4584421" y="3091489"/>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6212396"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11" name="Left Arrow 10">
            <a:extLst>
              <a:ext uri="{FF2B5EF4-FFF2-40B4-BE49-F238E27FC236}">
                <a16:creationId xmlns:a16="http://schemas.microsoft.com/office/drawing/2014/main" id="{52A204DF-64D9-2745-9D4A-27EB2E431BED}"/>
              </a:ext>
            </a:extLst>
          </p:cNvPr>
          <p:cNvSpPr/>
          <p:nvPr/>
        </p:nvSpPr>
        <p:spPr>
          <a:xfrm rot="17114236">
            <a:off x="8899727" y="3115967"/>
            <a:ext cx="1584960" cy="95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a:extLst>
              <a:ext uri="{FF2B5EF4-FFF2-40B4-BE49-F238E27FC236}">
                <a16:creationId xmlns:a16="http://schemas.microsoft.com/office/drawing/2014/main" id="{FAD9981C-C2E7-284D-97CE-283425EE209A}"/>
              </a:ext>
            </a:extLst>
          </p:cNvPr>
          <p:cNvSpPr/>
          <p:nvPr/>
        </p:nvSpPr>
        <p:spPr>
          <a:xfrm rot="17332986">
            <a:off x="6535981" y="4243691"/>
            <a:ext cx="1584960" cy="95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a:extLst>
              <a:ext uri="{FF2B5EF4-FFF2-40B4-BE49-F238E27FC236}">
                <a16:creationId xmlns:a16="http://schemas.microsoft.com/office/drawing/2014/main" id="{4B8C1065-0455-194E-8DC0-387D9A555A1E}"/>
              </a:ext>
            </a:extLst>
          </p:cNvPr>
          <p:cNvSpPr/>
          <p:nvPr/>
        </p:nvSpPr>
        <p:spPr>
          <a:xfrm rot="17332986">
            <a:off x="3593454" y="1310402"/>
            <a:ext cx="839160" cy="623800"/>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a:extLst>
              <a:ext uri="{FF2B5EF4-FFF2-40B4-BE49-F238E27FC236}">
                <a16:creationId xmlns:a16="http://schemas.microsoft.com/office/drawing/2014/main" id="{22D88FE6-F117-1F4E-BBE0-1807FF3D51C4}"/>
              </a:ext>
            </a:extLst>
          </p:cNvPr>
          <p:cNvSpPr/>
          <p:nvPr/>
        </p:nvSpPr>
        <p:spPr>
          <a:xfrm rot="17332986">
            <a:off x="6488234" y="3066589"/>
            <a:ext cx="774174" cy="560585"/>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BC55E18-B96D-8741-9726-F8E325721C74}"/>
              </a:ext>
            </a:extLst>
          </p:cNvPr>
          <p:cNvSpPr txBox="1"/>
          <p:nvPr/>
        </p:nvSpPr>
        <p:spPr>
          <a:xfrm>
            <a:off x="5564265" y="5714660"/>
            <a:ext cx="1764196" cy="461665"/>
          </a:xfrm>
          <a:prstGeom prst="rect">
            <a:avLst/>
          </a:prstGeom>
          <a:noFill/>
        </p:spPr>
        <p:txBody>
          <a:bodyPr wrap="square" rtlCol="0">
            <a:spAutoFit/>
          </a:bodyPr>
          <a:lstStyle/>
          <a:p>
            <a:r>
              <a:rPr lang="en-GB" sz="2400" dirty="0">
                <a:latin typeface="SassoonCRInfant" panose="02010503020300020003" pitchFamily="2" charset="0"/>
              </a:rPr>
              <a:t>A</a:t>
            </a:r>
          </a:p>
        </p:txBody>
      </p:sp>
      <p:sp>
        <p:nvSpPr>
          <p:cNvPr id="16" name="TextBox 15">
            <a:extLst>
              <a:ext uri="{FF2B5EF4-FFF2-40B4-BE49-F238E27FC236}">
                <a16:creationId xmlns:a16="http://schemas.microsoft.com/office/drawing/2014/main" id="{A0770A9C-3BF7-E343-B14F-47786B6CB447}"/>
              </a:ext>
            </a:extLst>
          </p:cNvPr>
          <p:cNvSpPr txBox="1"/>
          <p:nvPr/>
        </p:nvSpPr>
        <p:spPr>
          <a:xfrm>
            <a:off x="9477186" y="4779379"/>
            <a:ext cx="1764196" cy="461665"/>
          </a:xfrm>
          <a:prstGeom prst="rect">
            <a:avLst/>
          </a:prstGeom>
          <a:noFill/>
        </p:spPr>
        <p:txBody>
          <a:bodyPr wrap="square" rtlCol="0">
            <a:spAutoFit/>
          </a:bodyPr>
          <a:lstStyle/>
          <a:p>
            <a:r>
              <a:rPr lang="en-GB" sz="2400" dirty="0">
                <a:latin typeface="SassoonCRInfant" panose="02010503020300020003" pitchFamily="2" charset="0"/>
              </a:rPr>
              <a:t>B</a:t>
            </a:r>
          </a:p>
        </p:txBody>
      </p:sp>
    </p:spTree>
    <p:extLst>
      <p:ext uri="{BB962C8B-B14F-4D97-AF65-F5344CB8AC3E}">
        <p14:creationId xmlns:p14="http://schemas.microsoft.com/office/powerpoint/2010/main" val="2776565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fontScale="90000"/>
          </a:bodyPr>
          <a:lstStyle/>
          <a:p>
            <a:r>
              <a:rPr lang="en-GB" dirty="0">
                <a:latin typeface="Arial Rounded MT Bold" panose="020F0704030504030204" pitchFamily="34" charset="0"/>
              </a:rPr>
              <a:t>Can I calculate the perimeter of this composite shape?</a:t>
            </a:r>
          </a:p>
        </p:txBody>
      </p:sp>
      <p:sp>
        <p:nvSpPr>
          <p:cNvPr id="4" name="L-Shape 3"/>
          <p:cNvSpPr/>
          <p:nvPr/>
        </p:nvSpPr>
        <p:spPr>
          <a:xfrm>
            <a:off x="2904450" y="2362708"/>
            <a:ext cx="6120680"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195900" y="1185273"/>
            <a:ext cx="6642956" cy="1261884"/>
          </a:xfrm>
          <a:prstGeom prst="rect">
            <a:avLst/>
          </a:prstGeom>
          <a:noFill/>
        </p:spPr>
        <p:txBody>
          <a:bodyPr wrap="square" rtlCol="0">
            <a:spAutoFit/>
          </a:bodyPr>
          <a:lstStyle/>
          <a:p>
            <a:r>
              <a:rPr lang="en-GB" sz="1200" dirty="0">
                <a:latin typeface="SassoonCRInfant" panose="02010503020300020003" pitchFamily="2" charset="0"/>
              </a:rPr>
              <a:t>Now we have found A, we need to find out what B is. Again, using the two sides that are opposite. The two sides that are opposite and are vertical are shown by the orange arrows. As you can see, the arrow on the left measuring 7cm is the largest. This is the total length of the shape. B is smaller. </a:t>
            </a:r>
          </a:p>
          <a:p>
            <a:r>
              <a:rPr lang="en-GB" sz="1200" dirty="0">
                <a:latin typeface="SassoonCRInfant" panose="02010503020300020003" pitchFamily="2" charset="0"/>
              </a:rPr>
              <a:t>B = 7cm – 3cm </a:t>
            </a:r>
          </a:p>
          <a:p>
            <a:r>
              <a:rPr lang="en-GB" sz="1200" dirty="0">
                <a:latin typeface="SassoonCRInfant" panose="02010503020300020003" pitchFamily="2" charset="0"/>
              </a:rPr>
              <a:t>B = 4 cm</a:t>
            </a:r>
          </a:p>
          <a:p>
            <a:r>
              <a:rPr lang="en-GB" sz="1600" dirty="0">
                <a:latin typeface="SassoonCRInfant" panose="02010503020300020003" pitchFamily="2" charset="0"/>
              </a:rPr>
              <a:t> </a:t>
            </a:r>
          </a:p>
        </p:txBody>
      </p:sp>
      <p:sp>
        <p:nvSpPr>
          <p:cNvPr id="6" name="TextBox 5"/>
          <p:cNvSpPr txBox="1"/>
          <p:nvPr/>
        </p:nvSpPr>
        <p:spPr>
          <a:xfrm>
            <a:off x="3215680"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2207568"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4584421" y="3091489"/>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6212396"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11" name="Left Arrow 10">
            <a:extLst>
              <a:ext uri="{FF2B5EF4-FFF2-40B4-BE49-F238E27FC236}">
                <a16:creationId xmlns:a16="http://schemas.microsoft.com/office/drawing/2014/main" id="{52A204DF-64D9-2745-9D4A-27EB2E431BED}"/>
              </a:ext>
            </a:extLst>
          </p:cNvPr>
          <p:cNvSpPr/>
          <p:nvPr/>
        </p:nvSpPr>
        <p:spPr>
          <a:xfrm rot="17114236">
            <a:off x="8899727" y="3115967"/>
            <a:ext cx="1584960" cy="95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BC55E18-B96D-8741-9726-F8E325721C74}"/>
              </a:ext>
            </a:extLst>
          </p:cNvPr>
          <p:cNvSpPr txBox="1"/>
          <p:nvPr/>
        </p:nvSpPr>
        <p:spPr>
          <a:xfrm>
            <a:off x="5564265" y="5714660"/>
            <a:ext cx="1764196" cy="461665"/>
          </a:xfrm>
          <a:prstGeom prst="rect">
            <a:avLst/>
          </a:prstGeom>
          <a:noFill/>
        </p:spPr>
        <p:txBody>
          <a:bodyPr wrap="square" rtlCol="0">
            <a:spAutoFit/>
          </a:bodyPr>
          <a:lstStyle/>
          <a:p>
            <a:r>
              <a:rPr lang="en-GB" sz="2400" dirty="0">
                <a:latin typeface="SassoonCRInfant" panose="02010503020300020003" pitchFamily="2" charset="0"/>
              </a:rPr>
              <a:t>A = 10cm</a:t>
            </a:r>
          </a:p>
        </p:txBody>
      </p:sp>
      <p:sp>
        <p:nvSpPr>
          <p:cNvPr id="16" name="TextBox 15">
            <a:extLst>
              <a:ext uri="{FF2B5EF4-FFF2-40B4-BE49-F238E27FC236}">
                <a16:creationId xmlns:a16="http://schemas.microsoft.com/office/drawing/2014/main" id="{A0770A9C-3BF7-E343-B14F-47786B6CB447}"/>
              </a:ext>
            </a:extLst>
          </p:cNvPr>
          <p:cNvSpPr txBox="1"/>
          <p:nvPr/>
        </p:nvSpPr>
        <p:spPr>
          <a:xfrm>
            <a:off x="9477186" y="4779379"/>
            <a:ext cx="1764196" cy="461665"/>
          </a:xfrm>
          <a:prstGeom prst="rect">
            <a:avLst/>
          </a:prstGeom>
          <a:noFill/>
        </p:spPr>
        <p:txBody>
          <a:bodyPr wrap="square" rtlCol="0">
            <a:spAutoFit/>
          </a:bodyPr>
          <a:lstStyle/>
          <a:p>
            <a:r>
              <a:rPr lang="en-GB" sz="2400" dirty="0">
                <a:latin typeface="SassoonCRInfant" panose="02010503020300020003" pitchFamily="2" charset="0"/>
              </a:rPr>
              <a:t>B</a:t>
            </a:r>
          </a:p>
        </p:txBody>
      </p:sp>
      <p:sp>
        <p:nvSpPr>
          <p:cNvPr id="17" name="Left Arrow 16">
            <a:extLst>
              <a:ext uri="{FF2B5EF4-FFF2-40B4-BE49-F238E27FC236}">
                <a16:creationId xmlns:a16="http://schemas.microsoft.com/office/drawing/2014/main" id="{42870B27-1A36-F540-A4D6-914689B78C7E}"/>
              </a:ext>
            </a:extLst>
          </p:cNvPr>
          <p:cNvSpPr/>
          <p:nvPr/>
        </p:nvSpPr>
        <p:spPr>
          <a:xfrm rot="17332986">
            <a:off x="4365560" y="2366544"/>
            <a:ext cx="839160" cy="623800"/>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Arrow 17">
            <a:extLst>
              <a:ext uri="{FF2B5EF4-FFF2-40B4-BE49-F238E27FC236}">
                <a16:creationId xmlns:a16="http://schemas.microsoft.com/office/drawing/2014/main" id="{E8D03B77-70A8-CA4F-97AD-7E91A9BCC8A5}"/>
              </a:ext>
            </a:extLst>
          </p:cNvPr>
          <p:cNvSpPr/>
          <p:nvPr/>
        </p:nvSpPr>
        <p:spPr>
          <a:xfrm rot="17332986">
            <a:off x="2440190" y="3173047"/>
            <a:ext cx="839160" cy="623800"/>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539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5520" y="188640"/>
            <a:ext cx="8712968" cy="1584176"/>
          </a:xfrm>
          <a:solidFill>
            <a:srgbClr val="FFFF00"/>
          </a:solidFill>
          <a:ln w="76200">
            <a:solidFill>
              <a:schemeClr val="tx1"/>
            </a:solidFill>
          </a:ln>
        </p:spPr>
        <p:txBody>
          <a:bodyPr>
            <a:normAutofit/>
          </a:bodyPr>
          <a:lstStyle/>
          <a:p>
            <a:r>
              <a:rPr lang="en-GB" dirty="0">
                <a:latin typeface="Arial Rounded MT Bold" panose="020F0704030504030204" pitchFamily="34" charset="0"/>
              </a:rPr>
              <a:t>check all the sides of the shape.</a:t>
            </a:r>
          </a:p>
          <a:p>
            <a:r>
              <a:rPr lang="en-GB" dirty="0">
                <a:latin typeface="Arial Rounded MT Bold" panose="020F0704030504030204" pitchFamily="34" charset="0"/>
              </a:rPr>
              <a:t>carefully study what I do know already.</a:t>
            </a:r>
          </a:p>
          <a:p>
            <a:r>
              <a:rPr lang="en-GB" dirty="0">
                <a:latin typeface="Arial Rounded MT Bold" panose="020F0704030504030204" pitchFamily="34" charset="0"/>
              </a:rPr>
              <a:t>use add and subtract to calculate what I do not know.</a:t>
            </a:r>
          </a:p>
          <a:p>
            <a:pPr marL="0" indent="0">
              <a:buNone/>
            </a:pPr>
            <a:endParaRPr lang="en-GB" dirty="0"/>
          </a:p>
        </p:txBody>
      </p:sp>
      <p:sp>
        <p:nvSpPr>
          <p:cNvPr id="4" name="L-Shape 3"/>
          <p:cNvSpPr/>
          <p:nvPr/>
        </p:nvSpPr>
        <p:spPr>
          <a:xfrm flipV="1">
            <a:off x="3215680" y="3298877"/>
            <a:ext cx="6120680" cy="2819332"/>
          </a:xfrm>
          <a:prstGeom prst="corner">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8616280" y="2026995"/>
            <a:ext cx="1764196" cy="461665"/>
          </a:xfrm>
          <a:prstGeom prst="rect">
            <a:avLst/>
          </a:prstGeom>
          <a:noFill/>
        </p:spPr>
        <p:txBody>
          <a:bodyPr wrap="square" rtlCol="0">
            <a:spAutoFit/>
          </a:bodyPr>
          <a:lstStyle/>
          <a:p>
            <a:r>
              <a:rPr lang="en-GB" sz="2400" dirty="0">
                <a:latin typeface="SassoonCRInfant" panose="02010503020300020003" pitchFamily="2" charset="0"/>
              </a:rPr>
              <a:t>Not to scale</a:t>
            </a:r>
          </a:p>
        </p:txBody>
      </p:sp>
      <p:sp>
        <p:nvSpPr>
          <p:cNvPr id="6" name="TextBox 5"/>
          <p:cNvSpPr txBox="1"/>
          <p:nvPr/>
        </p:nvSpPr>
        <p:spPr>
          <a:xfrm>
            <a:off x="3359696" y="6118210"/>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7" name="TextBox 6"/>
          <p:cNvSpPr txBox="1"/>
          <p:nvPr/>
        </p:nvSpPr>
        <p:spPr>
          <a:xfrm>
            <a:off x="2477598" y="4451788"/>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8" name="TextBox 7"/>
          <p:cNvSpPr txBox="1"/>
          <p:nvPr/>
        </p:nvSpPr>
        <p:spPr>
          <a:xfrm>
            <a:off x="6096000" y="4708544"/>
            <a:ext cx="1764196" cy="461665"/>
          </a:xfrm>
          <a:prstGeom prst="rect">
            <a:avLst/>
          </a:prstGeom>
          <a:noFill/>
        </p:spPr>
        <p:txBody>
          <a:bodyPr wrap="square" rtlCol="0">
            <a:spAutoFit/>
          </a:bodyPr>
          <a:lstStyle/>
          <a:p>
            <a:r>
              <a:rPr lang="en-GB" sz="2400" dirty="0">
                <a:latin typeface="SassoonCRInfant" panose="02010503020300020003" pitchFamily="2" charset="0"/>
              </a:rPr>
              <a:t>9cm</a:t>
            </a:r>
          </a:p>
        </p:txBody>
      </p:sp>
      <p:sp>
        <p:nvSpPr>
          <p:cNvPr id="9" name="TextBox 8"/>
          <p:cNvSpPr txBox="1"/>
          <p:nvPr/>
        </p:nvSpPr>
        <p:spPr>
          <a:xfrm>
            <a:off x="9331310" y="3789041"/>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2" name="TextBox 1">
            <a:extLst>
              <a:ext uri="{FF2B5EF4-FFF2-40B4-BE49-F238E27FC236}">
                <a16:creationId xmlns:a16="http://schemas.microsoft.com/office/drawing/2014/main" id="{BA0E7D9F-E2B4-1A44-AEF6-5F2F6AC63BD5}"/>
              </a:ext>
            </a:extLst>
          </p:cNvPr>
          <p:cNvSpPr txBox="1"/>
          <p:nvPr/>
        </p:nvSpPr>
        <p:spPr>
          <a:xfrm>
            <a:off x="4767072" y="5059680"/>
            <a:ext cx="914400" cy="369332"/>
          </a:xfrm>
          <a:prstGeom prst="rect">
            <a:avLst/>
          </a:prstGeom>
          <a:noFill/>
        </p:spPr>
        <p:txBody>
          <a:bodyPr wrap="square" rtlCol="0">
            <a:spAutoFit/>
          </a:bodyPr>
          <a:lstStyle/>
          <a:p>
            <a:r>
              <a:rPr lang="en-US" dirty="0"/>
              <a:t>B ?</a:t>
            </a:r>
          </a:p>
        </p:txBody>
      </p:sp>
      <p:sp>
        <p:nvSpPr>
          <p:cNvPr id="10" name="TextBox 9">
            <a:extLst>
              <a:ext uri="{FF2B5EF4-FFF2-40B4-BE49-F238E27FC236}">
                <a16:creationId xmlns:a16="http://schemas.microsoft.com/office/drawing/2014/main" id="{0CDE8027-2AA1-C14F-9C2F-14ADE775DAB5}"/>
              </a:ext>
            </a:extLst>
          </p:cNvPr>
          <p:cNvSpPr txBox="1"/>
          <p:nvPr/>
        </p:nvSpPr>
        <p:spPr>
          <a:xfrm>
            <a:off x="5818820" y="2685520"/>
            <a:ext cx="914400" cy="369332"/>
          </a:xfrm>
          <a:prstGeom prst="rect">
            <a:avLst/>
          </a:prstGeom>
          <a:noFill/>
        </p:spPr>
        <p:txBody>
          <a:bodyPr wrap="square" rtlCol="0">
            <a:spAutoFit/>
          </a:bodyPr>
          <a:lstStyle/>
          <a:p>
            <a:r>
              <a:rPr lang="en-US" dirty="0"/>
              <a:t>A ?</a:t>
            </a:r>
          </a:p>
        </p:txBody>
      </p:sp>
      <p:sp>
        <p:nvSpPr>
          <p:cNvPr id="11" name="TextBox 10">
            <a:extLst>
              <a:ext uri="{FF2B5EF4-FFF2-40B4-BE49-F238E27FC236}">
                <a16:creationId xmlns:a16="http://schemas.microsoft.com/office/drawing/2014/main" id="{D4F1A516-EC94-144D-BFA3-E2DBC908AEE5}"/>
              </a:ext>
            </a:extLst>
          </p:cNvPr>
          <p:cNvSpPr txBox="1"/>
          <p:nvPr/>
        </p:nvSpPr>
        <p:spPr>
          <a:xfrm>
            <a:off x="999334" y="1900690"/>
            <a:ext cx="3597050" cy="923330"/>
          </a:xfrm>
          <a:prstGeom prst="rect">
            <a:avLst/>
          </a:prstGeom>
          <a:noFill/>
        </p:spPr>
        <p:txBody>
          <a:bodyPr wrap="square" rtlCol="0">
            <a:spAutoFit/>
          </a:bodyPr>
          <a:lstStyle/>
          <a:p>
            <a:r>
              <a:rPr lang="en-US" dirty="0"/>
              <a:t>What about finding these two question marks. The yellow box can help you.</a:t>
            </a:r>
          </a:p>
        </p:txBody>
      </p:sp>
    </p:spTree>
    <p:extLst>
      <p:ext uri="{BB962C8B-B14F-4D97-AF65-F5344CB8AC3E}">
        <p14:creationId xmlns:p14="http://schemas.microsoft.com/office/powerpoint/2010/main" val="52172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5520" y="188640"/>
            <a:ext cx="8712968" cy="1584176"/>
          </a:xfrm>
          <a:solidFill>
            <a:srgbClr val="FFFF00"/>
          </a:solidFill>
          <a:ln w="76200">
            <a:solidFill>
              <a:schemeClr val="tx1"/>
            </a:solidFill>
          </a:ln>
        </p:spPr>
        <p:txBody>
          <a:bodyPr>
            <a:normAutofit/>
          </a:bodyPr>
          <a:lstStyle/>
          <a:p>
            <a:r>
              <a:rPr lang="en-GB" dirty="0">
                <a:latin typeface="Arial Rounded MT Bold" panose="020F0704030504030204" pitchFamily="34" charset="0"/>
              </a:rPr>
              <a:t>check all the sides of the shape.</a:t>
            </a:r>
          </a:p>
          <a:p>
            <a:r>
              <a:rPr lang="en-GB" dirty="0">
                <a:latin typeface="Arial Rounded MT Bold" panose="020F0704030504030204" pitchFamily="34" charset="0"/>
              </a:rPr>
              <a:t>carefully study what I do know already.</a:t>
            </a:r>
          </a:p>
          <a:p>
            <a:r>
              <a:rPr lang="en-GB" dirty="0">
                <a:latin typeface="Arial Rounded MT Bold" panose="020F0704030504030204" pitchFamily="34" charset="0"/>
              </a:rPr>
              <a:t>use add and subtract to calculate what I do not know.</a:t>
            </a:r>
          </a:p>
          <a:p>
            <a:pPr marL="0" indent="0">
              <a:buNone/>
            </a:pPr>
            <a:endParaRPr lang="en-GB" dirty="0"/>
          </a:p>
        </p:txBody>
      </p:sp>
      <p:sp>
        <p:nvSpPr>
          <p:cNvPr id="4" name="L-Shape 3"/>
          <p:cNvSpPr/>
          <p:nvPr/>
        </p:nvSpPr>
        <p:spPr>
          <a:xfrm flipV="1">
            <a:off x="3215680" y="3298877"/>
            <a:ext cx="6120680" cy="2819332"/>
          </a:xfrm>
          <a:prstGeom prst="corner">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8616280" y="2026995"/>
            <a:ext cx="1764196" cy="461665"/>
          </a:xfrm>
          <a:prstGeom prst="rect">
            <a:avLst/>
          </a:prstGeom>
          <a:noFill/>
        </p:spPr>
        <p:txBody>
          <a:bodyPr wrap="square" rtlCol="0">
            <a:spAutoFit/>
          </a:bodyPr>
          <a:lstStyle/>
          <a:p>
            <a:r>
              <a:rPr lang="en-GB" sz="2400" dirty="0">
                <a:latin typeface="SassoonCRInfant" panose="02010503020300020003" pitchFamily="2" charset="0"/>
              </a:rPr>
              <a:t>Not to scale</a:t>
            </a:r>
          </a:p>
        </p:txBody>
      </p:sp>
      <p:sp>
        <p:nvSpPr>
          <p:cNvPr id="6" name="TextBox 5"/>
          <p:cNvSpPr txBox="1"/>
          <p:nvPr/>
        </p:nvSpPr>
        <p:spPr>
          <a:xfrm>
            <a:off x="3359696" y="6118210"/>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7" name="TextBox 6"/>
          <p:cNvSpPr txBox="1"/>
          <p:nvPr/>
        </p:nvSpPr>
        <p:spPr>
          <a:xfrm>
            <a:off x="2477598" y="4451788"/>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8" name="TextBox 7"/>
          <p:cNvSpPr txBox="1"/>
          <p:nvPr/>
        </p:nvSpPr>
        <p:spPr>
          <a:xfrm>
            <a:off x="6096000" y="4708544"/>
            <a:ext cx="1764196" cy="461665"/>
          </a:xfrm>
          <a:prstGeom prst="rect">
            <a:avLst/>
          </a:prstGeom>
          <a:noFill/>
        </p:spPr>
        <p:txBody>
          <a:bodyPr wrap="square" rtlCol="0">
            <a:spAutoFit/>
          </a:bodyPr>
          <a:lstStyle/>
          <a:p>
            <a:r>
              <a:rPr lang="en-GB" sz="2400" dirty="0">
                <a:latin typeface="SassoonCRInfant" panose="02010503020300020003" pitchFamily="2" charset="0"/>
              </a:rPr>
              <a:t>9cm</a:t>
            </a:r>
          </a:p>
        </p:txBody>
      </p:sp>
      <p:sp>
        <p:nvSpPr>
          <p:cNvPr id="9" name="TextBox 8"/>
          <p:cNvSpPr txBox="1"/>
          <p:nvPr/>
        </p:nvSpPr>
        <p:spPr>
          <a:xfrm>
            <a:off x="9331310" y="3789041"/>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2" name="TextBox 1">
            <a:extLst>
              <a:ext uri="{FF2B5EF4-FFF2-40B4-BE49-F238E27FC236}">
                <a16:creationId xmlns:a16="http://schemas.microsoft.com/office/drawing/2014/main" id="{BA0E7D9F-E2B4-1A44-AEF6-5F2F6AC63BD5}"/>
              </a:ext>
            </a:extLst>
          </p:cNvPr>
          <p:cNvSpPr txBox="1"/>
          <p:nvPr/>
        </p:nvSpPr>
        <p:spPr>
          <a:xfrm>
            <a:off x="4767072" y="5059680"/>
            <a:ext cx="914400" cy="369332"/>
          </a:xfrm>
          <a:prstGeom prst="rect">
            <a:avLst/>
          </a:prstGeom>
          <a:noFill/>
        </p:spPr>
        <p:txBody>
          <a:bodyPr wrap="square" rtlCol="0">
            <a:spAutoFit/>
          </a:bodyPr>
          <a:lstStyle/>
          <a:p>
            <a:r>
              <a:rPr lang="en-US" dirty="0"/>
              <a:t>B=3cm</a:t>
            </a:r>
          </a:p>
        </p:txBody>
      </p:sp>
      <p:sp>
        <p:nvSpPr>
          <p:cNvPr id="10" name="TextBox 9">
            <a:extLst>
              <a:ext uri="{FF2B5EF4-FFF2-40B4-BE49-F238E27FC236}">
                <a16:creationId xmlns:a16="http://schemas.microsoft.com/office/drawing/2014/main" id="{0CDE8027-2AA1-C14F-9C2F-14ADE775DAB5}"/>
              </a:ext>
            </a:extLst>
          </p:cNvPr>
          <p:cNvSpPr txBox="1"/>
          <p:nvPr/>
        </p:nvSpPr>
        <p:spPr>
          <a:xfrm>
            <a:off x="5818820" y="2685520"/>
            <a:ext cx="1155004" cy="369332"/>
          </a:xfrm>
          <a:prstGeom prst="rect">
            <a:avLst/>
          </a:prstGeom>
          <a:noFill/>
        </p:spPr>
        <p:txBody>
          <a:bodyPr wrap="square" rtlCol="0">
            <a:spAutoFit/>
          </a:bodyPr>
          <a:lstStyle/>
          <a:p>
            <a:r>
              <a:rPr lang="en-US" dirty="0"/>
              <a:t>A = 12cm</a:t>
            </a:r>
          </a:p>
        </p:txBody>
      </p:sp>
      <p:sp>
        <p:nvSpPr>
          <p:cNvPr id="11" name="TextBox 10">
            <a:extLst>
              <a:ext uri="{FF2B5EF4-FFF2-40B4-BE49-F238E27FC236}">
                <a16:creationId xmlns:a16="http://schemas.microsoft.com/office/drawing/2014/main" id="{D4F1A516-EC94-144D-BFA3-E2DBC908AEE5}"/>
              </a:ext>
            </a:extLst>
          </p:cNvPr>
          <p:cNvSpPr txBox="1"/>
          <p:nvPr/>
        </p:nvSpPr>
        <p:spPr>
          <a:xfrm>
            <a:off x="999334" y="1900690"/>
            <a:ext cx="3597050" cy="1200329"/>
          </a:xfrm>
          <a:prstGeom prst="rect">
            <a:avLst/>
          </a:prstGeom>
          <a:noFill/>
        </p:spPr>
        <p:txBody>
          <a:bodyPr wrap="square" rtlCol="0">
            <a:spAutoFit/>
          </a:bodyPr>
          <a:lstStyle/>
          <a:p>
            <a:r>
              <a:rPr lang="en-US" dirty="0"/>
              <a:t>Your answer should be what I have below. </a:t>
            </a:r>
          </a:p>
          <a:p>
            <a:r>
              <a:rPr lang="en-US" dirty="0"/>
              <a:t>A = 3 + 9 </a:t>
            </a:r>
          </a:p>
          <a:p>
            <a:r>
              <a:rPr lang="en-US" dirty="0"/>
              <a:t>B = 6 – 3 </a:t>
            </a:r>
          </a:p>
        </p:txBody>
      </p:sp>
    </p:spTree>
    <p:extLst>
      <p:ext uri="{BB962C8B-B14F-4D97-AF65-F5344CB8AC3E}">
        <p14:creationId xmlns:p14="http://schemas.microsoft.com/office/powerpoint/2010/main" val="4013998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5520" y="188640"/>
            <a:ext cx="8712968" cy="1584176"/>
          </a:xfrm>
          <a:solidFill>
            <a:srgbClr val="FFFF00"/>
          </a:solidFill>
          <a:ln w="76200">
            <a:solidFill>
              <a:schemeClr val="tx1"/>
            </a:solidFill>
          </a:ln>
        </p:spPr>
        <p:txBody>
          <a:bodyPr>
            <a:normAutofit/>
          </a:bodyPr>
          <a:lstStyle/>
          <a:p>
            <a:r>
              <a:rPr lang="en-GB" dirty="0">
                <a:latin typeface="Arial Rounded MT Bold" panose="020F0704030504030204" pitchFamily="34" charset="0"/>
              </a:rPr>
              <a:t>check all the sides of the shape.</a:t>
            </a:r>
          </a:p>
          <a:p>
            <a:r>
              <a:rPr lang="en-GB" dirty="0">
                <a:latin typeface="Arial Rounded MT Bold" panose="020F0704030504030204" pitchFamily="34" charset="0"/>
              </a:rPr>
              <a:t>carefully study what I do know already.</a:t>
            </a:r>
          </a:p>
          <a:p>
            <a:r>
              <a:rPr lang="en-GB" dirty="0">
                <a:latin typeface="Arial Rounded MT Bold" panose="020F0704030504030204" pitchFamily="34" charset="0"/>
              </a:rPr>
              <a:t>use add and subtract to calculate what I do not know.</a:t>
            </a:r>
          </a:p>
          <a:p>
            <a:pPr marL="0" indent="0">
              <a:buNone/>
            </a:pPr>
            <a:endParaRPr lang="en-GB" dirty="0"/>
          </a:p>
        </p:txBody>
      </p:sp>
      <p:sp>
        <p:nvSpPr>
          <p:cNvPr id="4" name="L-Shape 3"/>
          <p:cNvSpPr/>
          <p:nvPr/>
        </p:nvSpPr>
        <p:spPr>
          <a:xfrm rot="16200000" flipV="1">
            <a:off x="3931569" y="2264976"/>
            <a:ext cx="3259763" cy="3971459"/>
          </a:xfrm>
          <a:prstGeom prst="corner">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8616280" y="2026995"/>
            <a:ext cx="2649128" cy="1938992"/>
          </a:xfrm>
          <a:prstGeom prst="rect">
            <a:avLst/>
          </a:prstGeom>
          <a:noFill/>
        </p:spPr>
        <p:txBody>
          <a:bodyPr wrap="square" rtlCol="0">
            <a:spAutoFit/>
          </a:bodyPr>
          <a:lstStyle/>
          <a:p>
            <a:r>
              <a:rPr lang="en-GB" sz="2400" dirty="0">
                <a:latin typeface="SassoonCRInfant" panose="02010503020300020003" pitchFamily="2" charset="0"/>
              </a:rPr>
              <a:t>Not to scale</a:t>
            </a:r>
          </a:p>
          <a:p>
            <a:endParaRPr lang="en-GB" sz="2400" dirty="0">
              <a:latin typeface="SassoonCRInfant" panose="02010503020300020003" pitchFamily="2" charset="0"/>
            </a:endParaRPr>
          </a:p>
          <a:p>
            <a:endParaRPr lang="en-GB" sz="2400" dirty="0">
              <a:latin typeface="SassoonCRInfant" panose="02010503020300020003" pitchFamily="2" charset="0"/>
            </a:endParaRPr>
          </a:p>
          <a:p>
            <a:r>
              <a:rPr lang="en-GB" sz="2400" dirty="0">
                <a:latin typeface="SassoonCRInfant" panose="02010503020300020003" pitchFamily="2" charset="0"/>
              </a:rPr>
              <a:t>What about this one?</a:t>
            </a:r>
          </a:p>
        </p:txBody>
      </p:sp>
      <p:sp>
        <p:nvSpPr>
          <p:cNvPr id="6" name="TextBox 5"/>
          <p:cNvSpPr txBox="1"/>
          <p:nvPr/>
        </p:nvSpPr>
        <p:spPr>
          <a:xfrm>
            <a:off x="7547180" y="4941169"/>
            <a:ext cx="1764196" cy="461665"/>
          </a:xfrm>
          <a:prstGeom prst="rect">
            <a:avLst/>
          </a:prstGeom>
          <a:noFill/>
        </p:spPr>
        <p:txBody>
          <a:bodyPr wrap="square" rtlCol="0">
            <a:spAutoFit/>
          </a:bodyPr>
          <a:lstStyle/>
          <a:p>
            <a:r>
              <a:rPr lang="en-GB" sz="2400" dirty="0">
                <a:latin typeface="SassoonCRInfant" panose="02010503020300020003" pitchFamily="2" charset="0"/>
              </a:rPr>
              <a:t>8cm</a:t>
            </a:r>
          </a:p>
        </p:txBody>
      </p:sp>
      <p:sp>
        <p:nvSpPr>
          <p:cNvPr id="7" name="TextBox 6"/>
          <p:cNvSpPr txBox="1"/>
          <p:nvPr/>
        </p:nvSpPr>
        <p:spPr>
          <a:xfrm>
            <a:off x="5015880" y="5887377"/>
            <a:ext cx="1764196" cy="461665"/>
          </a:xfrm>
          <a:prstGeom prst="rect">
            <a:avLst/>
          </a:prstGeom>
          <a:noFill/>
        </p:spPr>
        <p:txBody>
          <a:bodyPr wrap="square" rtlCol="0">
            <a:spAutoFit/>
          </a:bodyPr>
          <a:lstStyle/>
          <a:p>
            <a:r>
              <a:rPr lang="en-GB" sz="2400" dirty="0">
                <a:latin typeface="SassoonCRInfant" panose="02010503020300020003" pitchFamily="2" charset="0"/>
              </a:rPr>
              <a:t>11cm</a:t>
            </a:r>
          </a:p>
        </p:txBody>
      </p:sp>
      <p:sp>
        <p:nvSpPr>
          <p:cNvPr id="8" name="TextBox 7"/>
          <p:cNvSpPr txBox="1"/>
          <p:nvPr/>
        </p:nvSpPr>
        <p:spPr>
          <a:xfrm>
            <a:off x="6023992" y="3861049"/>
            <a:ext cx="1764196" cy="461665"/>
          </a:xfrm>
          <a:prstGeom prst="rect">
            <a:avLst/>
          </a:prstGeom>
          <a:noFill/>
        </p:spPr>
        <p:txBody>
          <a:bodyPr wrap="square" rtlCol="0">
            <a:spAutoFit/>
          </a:bodyPr>
          <a:lstStyle/>
          <a:p>
            <a:r>
              <a:rPr lang="en-GB" sz="2400" dirty="0">
                <a:latin typeface="SassoonCRInfant" panose="02010503020300020003" pitchFamily="2" charset="0"/>
              </a:rPr>
              <a:t>5cm</a:t>
            </a:r>
          </a:p>
        </p:txBody>
      </p:sp>
      <p:sp>
        <p:nvSpPr>
          <p:cNvPr id="9" name="TextBox 8"/>
          <p:cNvSpPr txBox="1"/>
          <p:nvPr/>
        </p:nvSpPr>
        <p:spPr>
          <a:xfrm>
            <a:off x="5231904" y="3068961"/>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10" name="TextBox 9">
            <a:extLst>
              <a:ext uri="{FF2B5EF4-FFF2-40B4-BE49-F238E27FC236}">
                <a16:creationId xmlns:a16="http://schemas.microsoft.com/office/drawing/2014/main" id="{97D9BFA3-C091-8A4A-8F7C-A9C8923F9D24}"/>
              </a:ext>
            </a:extLst>
          </p:cNvPr>
          <p:cNvSpPr txBox="1"/>
          <p:nvPr/>
        </p:nvSpPr>
        <p:spPr>
          <a:xfrm>
            <a:off x="3921264" y="2059567"/>
            <a:ext cx="1764196" cy="461665"/>
          </a:xfrm>
          <a:prstGeom prst="rect">
            <a:avLst/>
          </a:prstGeom>
          <a:noFill/>
        </p:spPr>
        <p:txBody>
          <a:bodyPr wrap="square" rtlCol="0">
            <a:spAutoFit/>
          </a:bodyPr>
          <a:lstStyle/>
          <a:p>
            <a:r>
              <a:rPr lang="en-GB" sz="2400" dirty="0">
                <a:latin typeface="SassoonCRInfant" panose="02010503020300020003" pitchFamily="2" charset="0"/>
              </a:rPr>
              <a:t>A ?</a:t>
            </a:r>
          </a:p>
        </p:txBody>
      </p:sp>
      <p:sp>
        <p:nvSpPr>
          <p:cNvPr id="11" name="TextBox 10">
            <a:extLst>
              <a:ext uri="{FF2B5EF4-FFF2-40B4-BE49-F238E27FC236}">
                <a16:creationId xmlns:a16="http://schemas.microsoft.com/office/drawing/2014/main" id="{D9953D97-FFE8-BD40-89D2-9B8A78183226}"/>
              </a:ext>
            </a:extLst>
          </p:cNvPr>
          <p:cNvSpPr txBox="1"/>
          <p:nvPr/>
        </p:nvSpPr>
        <p:spPr>
          <a:xfrm>
            <a:off x="2878848" y="4019872"/>
            <a:ext cx="1764196" cy="461665"/>
          </a:xfrm>
          <a:prstGeom prst="rect">
            <a:avLst/>
          </a:prstGeom>
          <a:noFill/>
        </p:spPr>
        <p:txBody>
          <a:bodyPr wrap="square" rtlCol="0">
            <a:spAutoFit/>
          </a:bodyPr>
          <a:lstStyle/>
          <a:p>
            <a:r>
              <a:rPr lang="en-GB" sz="2400" dirty="0">
                <a:latin typeface="SassoonCRInfant" panose="02010503020300020003" pitchFamily="2" charset="0"/>
              </a:rPr>
              <a:t>B ?</a:t>
            </a:r>
          </a:p>
        </p:txBody>
      </p:sp>
    </p:spTree>
    <p:extLst>
      <p:ext uri="{BB962C8B-B14F-4D97-AF65-F5344CB8AC3E}">
        <p14:creationId xmlns:p14="http://schemas.microsoft.com/office/powerpoint/2010/main" val="309550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5520" y="188640"/>
            <a:ext cx="8712968" cy="1584176"/>
          </a:xfrm>
          <a:solidFill>
            <a:srgbClr val="FFFF00"/>
          </a:solidFill>
          <a:ln w="76200">
            <a:solidFill>
              <a:schemeClr val="tx1"/>
            </a:solidFill>
          </a:ln>
        </p:spPr>
        <p:txBody>
          <a:bodyPr>
            <a:normAutofit/>
          </a:bodyPr>
          <a:lstStyle/>
          <a:p>
            <a:r>
              <a:rPr lang="en-GB" dirty="0">
                <a:latin typeface="Arial Rounded MT Bold" panose="020F0704030504030204" pitchFamily="34" charset="0"/>
              </a:rPr>
              <a:t>check all the sides of the shape.</a:t>
            </a:r>
          </a:p>
          <a:p>
            <a:r>
              <a:rPr lang="en-GB" dirty="0">
                <a:latin typeface="Arial Rounded MT Bold" panose="020F0704030504030204" pitchFamily="34" charset="0"/>
              </a:rPr>
              <a:t>carefully study what I do know already.</a:t>
            </a:r>
          </a:p>
          <a:p>
            <a:r>
              <a:rPr lang="en-GB" dirty="0">
                <a:latin typeface="Arial Rounded MT Bold" panose="020F0704030504030204" pitchFamily="34" charset="0"/>
              </a:rPr>
              <a:t>use add and subtract to calculate what I do not know.</a:t>
            </a:r>
          </a:p>
          <a:p>
            <a:pPr marL="0" indent="0">
              <a:buNone/>
            </a:pPr>
            <a:endParaRPr lang="en-GB" dirty="0"/>
          </a:p>
        </p:txBody>
      </p:sp>
      <p:sp>
        <p:nvSpPr>
          <p:cNvPr id="4" name="L-Shape 3"/>
          <p:cNvSpPr/>
          <p:nvPr/>
        </p:nvSpPr>
        <p:spPr>
          <a:xfrm rot="16200000" flipV="1">
            <a:off x="3931569" y="2264976"/>
            <a:ext cx="3259763" cy="3971459"/>
          </a:xfrm>
          <a:prstGeom prst="corner">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8616280" y="2026995"/>
            <a:ext cx="1764196" cy="1569660"/>
          </a:xfrm>
          <a:prstGeom prst="rect">
            <a:avLst/>
          </a:prstGeom>
          <a:noFill/>
        </p:spPr>
        <p:txBody>
          <a:bodyPr wrap="square" rtlCol="0">
            <a:spAutoFit/>
          </a:bodyPr>
          <a:lstStyle/>
          <a:p>
            <a:r>
              <a:rPr lang="en-GB" sz="2400" dirty="0">
                <a:latin typeface="SassoonCRInfant" panose="02010503020300020003" pitchFamily="2" charset="0"/>
              </a:rPr>
              <a:t>Not to scale</a:t>
            </a:r>
          </a:p>
          <a:p>
            <a:endParaRPr lang="en-GB" sz="2400" dirty="0">
              <a:latin typeface="SassoonCRInfant" panose="02010503020300020003" pitchFamily="2" charset="0"/>
            </a:endParaRPr>
          </a:p>
          <a:p>
            <a:r>
              <a:rPr lang="en-GB" sz="2400" dirty="0">
                <a:latin typeface="SassoonCRInfant" panose="02010503020300020003" pitchFamily="2" charset="0"/>
              </a:rPr>
              <a:t>A = 11 – 5 </a:t>
            </a:r>
          </a:p>
          <a:p>
            <a:r>
              <a:rPr lang="en-GB" sz="2400" dirty="0">
                <a:latin typeface="SassoonCRInfant" panose="02010503020300020003" pitchFamily="2" charset="0"/>
              </a:rPr>
              <a:t>B = 8 + 7 </a:t>
            </a:r>
          </a:p>
        </p:txBody>
      </p:sp>
      <p:sp>
        <p:nvSpPr>
          <p:cNvPr id="6" name="TextBox 5"/>
          <p:cNvSpPr txBox="1"/>
          <p:nvPr/>
        </p:nvSpPr>
        <p:spPr>
          <a:xfrm>
            <a:off x="7547180" y="4941169"/>
            <a:ext cx="1764196" cy="461665"/>
          </a:xfrm>
          <a:prstGeom prst="rect">
            <a:avLst/>
          </a:prstGeom>
          <a:noFill/>
        </p:spPr>
        <p:txBody>
          <a:bodyPr wrap="square" rtlCol="0">
            <a:spAutoFit/>
          </a:bodyPr>
          <a:lstStyle/>
          <a:p>
            <a:r>
              <a:rPr lang="en-GB" sz="2400" dirty="0">
                <a:latin typeface="SassoonCRInfant" panose="02010503020300020003" pitchFamily="2" charset="0"/>
              </a:rPr>
              <a:t>8cm</a:t>
            </a:r>
          </a:p>
        </p:txBody>
      </p:sp>
      <p:sp>
        <p:nvSpPr>
          <p:cNvPr id="7" name="TextBox 6"/>
          <p:cNvSpPr txBox="1"/>
          <p:nvPr/>
        </p:nvSpPr>
        <p:spPr>
          <a:xfrm>
            <a:off x="5015880" y="5887377"/>
            <a:ext cx="1764196" cy="461665"/>
          </a:xfrm>
          <a:prstGeom prst="rect">
            <a:avLst/>
          </a:prstGeom>
          <a:noFill/>
        </p:spPr>
        <p:txBody>
          <a:bodyPr wrap="square" rtlCol="0">
            <a:spAutoFit/>
          </a:bodyPr>
          <a:lstStyle/>
          <a:p>
            <a:r>
              <a:rPr lang="en-GB" sz="2400" dirty="0">
                <a:latin typeface="SassoonCRInfant" panose="02010503020300020003" pitchFamily="2" charset="0"/>
              </a:rPr>
              <a:t>11cm</a:t>
            </a:r>
          </a:p>
        </p:txBody>
      </p:sp>
      <p:sp>
        <p:nvSpPr>
          <p:cNvPr id="8" name="TextBox 7"/>
          <p:cNvSpPr txBox="1"/>
          <p:nvPr/>
        </p:nvSpPr>
        <p:spPr>
          <a:xfrm>
            <a:off x="6023992" y="3861049"/>
            <a:ext cx="1764196" cy="461665"/>
          </a:xfrm>
          <a:prstGeom prst="rect">
            <a:avLst/>
          </a:prstGeom>
          <a:noFill/>
        </p:spPr>
        <p:txBody>
          <a:bodyPr wrap="square" rtlCol="0">
            <a:spAutoFit/>
          </a:bodyPr>
          <a:lstStyle/>
          <a:p>
            <a:r>
              <a:rPr lang="en-GB" sz="2400" dirty="0">
                <a:latin typeface="SassoonCRInfant" panose="02010503020300020003" pitchFamily="2" charset="0"/>
              </a:rPr>
              <a:t>5cm</a:t>
            </a:r>
          </a:p>
        </p:txBody>
      </p:sp>
      <p:sp>
        <p:nvSpPr>
          <p:cNvPr id="9" name="TextBox 8"/>
          <p:cNvSpPr txBox="1"/>
          <p:nvPr/>
        </p:nvSpPr>
        <p:spPr>
          <a:xfrm>
            <a:off x="5231904" y="3068961"/>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10" name="TextBox 9">
            <a:extLst>
              <a:ext uri="{FF2B5EF4-FFF2-40B4-BE49-F238E27FC236}">
                <a16:creationId xmlns:a16="http://schemas.microsoft.com/office/drawing/2014/main" id="{97D9BFA3-C091-8A4A-8F7C-A9C8923F9D24}"/>
              </a:ext>
            </a:extLst>
          </p:cNvPr>
          <p:cNvSpPr txBox="1"/>
          <p:nvPr/>
        </p:nvSpPr>
        <p:spPr>
          <a:xfrm>
            <a:off x="3921264" y="2059567"/>
            <a:ext cx="1764196" cy="461665"/>
          </a:xfrm>
          <a:prstGeom prst="rect">
            <a:avLst/>
          </a:prstGeom>
          <a:noFill/>
        </p:spPr>
        <p:txBody>
          <a:bodyPr wrap="square" rtlCol="0">
            <a:spAutoFit/>
          </a:bodyPr>
          <a:lstStyle/>
          <a:p>
            <a:r>
              <a:rPr lang="en-GB" sz="2400" dirty="0">
                <a:latin typeface="SassoonCRInfant" panose="02010503020300020003" pitchFamily="2" charset="0"/>
              </a:rPr>
              <a:t>A = 6</a:t>
            </a:r>
          </a:p>
        </p:txBody>
      </p:sp>
      <p:sp>
        <p:nvSpPr>
          <p:cNvPr id="11" name="TextBox 10">
            <a:extLst>
              <a:ext uri="{FF2B5EF4-FFF2-40B4-BE49-F238E27FC236}">
                <a16:creationId xmlns:a16="http://schemas.microsoft.com/office/drawing/2014/main" id="{D9953D97-FFE8-BD40-89D2-9B8A78183226}"/>
              </a:ext>
            </a:extLst>
          </p:cNvPr>
          <p:cNvSpPr txBox="1"/>
          <p:nvPr/>
        </p:nvSpPr>
        <p:spPr>
          <a:xfrm>
            <a:off x="2153562" y="4091881"/>
            <a:ext cx="1764196" cy="461665"/>
          </a:xfrm>
          <a:prstGeom prst="rect">
            <a:avLst/>
          </a:prstGeom>
          <a:noFill/>
        </p:spPr>
        <p:txBody>
          <a:bodyPr wrap="square" rtlCol="0">
            <a:spAutoFit/>
          </a:bodyPr>
          <a:lstStyle/>
          <a:p>
            <a:r>
              <a:rPr lang="en-GB" sz="2400" dirty="0">
                <a:latin typeface="SassoonCRInfant" panose="02010503020300020003" pitchFamily="2" charset="0"/>
              </a:rPr>
              <a:t>B = 15cm</a:t>
            </a:r>
          </a:p>
        </p:txBody>
      </p:sp>
    </p:spTree>
    <p:extLst>
      <p:ext uri="{BB962C8B-B14F-4D97-AF65-F5344CB8AC3E}">
        <p14:creationId xmlns:p14="http://schemas.microsoft.com/office/powerpoint/2010/main" val="1832717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540</Words>
  <Application>Microsoft Macintosh PowerPoint</Application>
  <PresentationFormat>Widescreen</PresentationFormat>
  <Paragraphs>91</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Rounded MT Bold</vt:lpstr>
      <vt:lpstr>Calibri</vt:lpstr>
      <vt:lpstr>Calibri Light</vt:lpstr>
      <vt:lpstr>Franklin Gothic Book</vt:lpstr>
      <vt:lpstr>SassoonCRInfant</vt:lpstr>
      <vt:lpstr>Office Theme</vt:lpstr>
      <vt:lpstr>Year 5 Measure Perimeter</vt:lpstr>
      <vt:lpstr>Perimeter – Key message</vt:lpstr>
      <vt:lpstr>Can I calculate the perimeter of this composite shape?</vt:lpstr>
      <vt:lpstr>Can I calculate the perimeter of this composite shape?</vt:lpstr>
      <vt:lpstr>Can I calculate the perimeter of this composite shape?</vt:lpstr>
      <vt:lpstr>PowerPoint Presentation</vt:lpstr>
      <vt:lpstr>PowerPoint Presentation</vt:lpstr>
      <vt:lpstr>PowerPoint Presentation</vt:lpstr>
      <vt:lpstr>PowerPoint Presentation</vt:lpstr>
      <vt:lpstr>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Volume</dc:title>
  <dc:creator>Benjamin Hunt</dc:creator>
  <cp:lastModifiedBy>Benjamin Hunt</cp:lastModifiedBy>
  <cp:revision>8</cp:revision>
  <dcterms:created xsi:type="dcterms:W3CDTF">2020-05-05T15:35:37Z</dcterms:created>
  <dcterms:modified xsi:type="dcterms:W3CDTF">2020-05-12T13:47:05Z</dcterms:modified>
</cp:coreProperties>
</file>