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1" r:id="rId3"/>
    <p:sldId id="259" r:id="rId4"/>
    <p:sldId id="257" r:id="rId5"/>
    <p:sldId id="271" r:id="rId6"/>
    <p:sldId id="260" r:id="rId7"/>
    <p:sldId id="263" r:id="rId8"/>
    <p:sldId id="262" r:id="rId9"/>
    <p:sldId id="265" r:id="rId10"/>
    <p:sldId id="269" r:id="rId11"/>
    <p:sldId id="27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4278" autoAdjust="0"/>
  </p:normalViewPr>
  <p:slideViewPr>
    <p:cSldViewPr snapToGrid="0">
      <p:cViewPr varScale="1">
        <p:scale>
          <a:sx n="42" d="100"/>
          <a:sy n="42" d="100"/>
        </p:scale>
        <p:origin x="72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4FFCBE-32AD-4652-9E81-5C936C2348B1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C9E8EF-B4B6-4698-9F30-BF5CDC0298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69261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C9E8EF-B4B6-4698-9F30-BF5CDC0298E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35130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C9E8EF-B4B6-4698-9F30-BF5CDC0298EC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84785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C9E8EF-B4B6-4698-9F30-BF5CDC0298EC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28816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AC9E8EF-B4B6-4698-9F30-BF5CDC0298EC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43126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561E92-F6DC-40E7-B73C-C0F1836E7E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6799ED-518C-4AC6-A59A-AF1F10F973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AD365B-8714-42B5-BDC7-2A708C5643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65520-4E0A-4D2E-BA06-9AFB01DC0C6A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1CF2B4-42E7-4C48-8182-14B0266A7E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D1B75E-4CBC-4AD6-BA32-BA091C1E6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C50CA-BBE8-4D83-9361-31FE5D0B8F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0737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E9495-B73C-4FBC-80AB-17BFCC1A95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E0D91D-EAD9-4108-A06B-6CA7EDB36F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B2A61A-C41D-4B4E-9DB5-9C3CBC95D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65520-4E0A-4D2E-BA06-9AFB01DC0C6A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49B4DB-D064-47B0-92BE-CFE1D6357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DB620A-1179-4252-8EC1-F678B7AF5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C50CA-BBE8-4D83-9361-31FE5D0B8F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4677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A98534D-EF0F-42BC-8D4E-B958D7D97D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0209CC-6BED-4155-87CC-C0C3EE09BF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8F6662-9246-49F7-9751-7C4746270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65520-4E0A-4D2E-BA06-9AFB01DC0C6A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313D60-D7E0-4249-A72A-015358FC9E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9E175C-8911-4644-9BFE-6AC21D624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C50CA-BBE8-4D83-9361-31FE5D0B8F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4531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27495-A8B3-4046-B39D-6883580BF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A712E1-9B29-436A-89C8-08A505726E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2BC3D6-6FB9-4FB4-B759-C42ED097A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65520-4E0A-4D2E-BA06-9AFB01DC0C6A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723D15-312F-4325-A8D6-D6258BBD81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9D92F3-6CDA-42A0-B355-432181433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C50CA-BBE8-4D83-9361-31FE5D0B8F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9642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1945C1-0146-4E58-B39F-23EE1E288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38D297-C108-44B8-AEAE-FA940CF4DA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51334C-64D2-435C-925D-BC9E9B2B8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65520-4E0A-4D2E-BA06-9AFB01DC0C6A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576697-F6EB-4354-8787-3DEAEC308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8EF76B-DC97-4A5B-A689-1A0051448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C50CA-BBE8-4D83-9361-31FE5D0B8F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301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4C4E7-6752-49A4-99F5-4230122ED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87ED39-2E86-4E06-A4A0-4CFAD53D87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EE0B7D-682B-46B7-B662-B0BF68490D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01433D-5668-4E0C-8080-1FD016B73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65520-4E0A-4D2E-BA06-9AFB01DC0C6A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91AC50-24EA-42B5-9285-07B027327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15FDC2-0F51-4465-9058-E2A0584FC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C50CA-BBE8-4D83-9361-31FE5D0B8F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9775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6129B-224D-4AEE-996A-598C82868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6A2BBC-C993-44AE-823C-C87E939EFA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811BE5B-94E0-4BBC-BE26-1F7364DAF9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4248D0-A83F-488E-8F64-4D72E39D46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809F90F-4458-4432-87EE-8118DA81B2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D0EA998-7F1E-4B8B-91CB-D4882114C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65520-4E0A-4D2E-BA06-9AFB01DC0C6A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65FC8F-ED8D-4691-9E66-DCE3BB92B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55D2675-ED0F-4340-9516-E1B51B97C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C50CA-BBE8-4D83-9361-31FE5D0B8F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4642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B98E28-31B6-45E9-8F47-9E76568CC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413F66A-3B43-4111-B99E-4FD6CE88E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65520-4E0A-4D2E-BA06-9AFB01DC0C6A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EA4CA7-559A-43EB-961F-56BE784CB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F56D88-97A3-4E31-B84A-DED6F7DA5A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C50CA-BBE8-4D83-9361-31FE5D0B8F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896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2D85C5-2CF7-4216-8921-FB15CE52E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65520-4E0A-4D2E-BA06-9AFB01DC0C6A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F67C821-07AF-45C7-AE35-19D7154E2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DB018C-1673-4810-984A-BF22A99E0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C50CA-BBE8-4D83-9361-31FE5D0B8F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9186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92975-C692-4040-9B73-82E13B1CCD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F8EA4A-E68C-4DF3-ADE7-E2D9928122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10C8E6-48A4-4000-AD7C-D7E44D1BE7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5E1AAA-3BAE-4526-886B-5AB60F90E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65520-4E0A-4D2E-BA06-9AFB01DC0C6A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413D07-D638-4557-B3AC-89661DF05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E9AB72-10D4-4A19-A48A-76F4ADD0A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C50CA-BBE8-4D83-9361-31FE5D0B8F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8768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F8A6B-BF26-4B14-9A61-EF4554C4BF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5101DC-FFA5-4C45-85EB-709D384789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EF35FB-8A12-4125-8508-14F15F209B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BB988B-305F-4242-8F54-B3EC7C263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65520-4E0A-4D2E-BA06-9AFB01DC0C6A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1721DE-5497-4AD5-863A-7BD2C2F2A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CF3EB1-BD5F-4E22-A77E-6B389A753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C50CA-BBE8-4D83-9361-31FE5D0B8F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456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F3813E3-47FC-4425-9EE0-F6F3FFA8B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3DF82F-2757-4A02-B24A-67BF1DC1B6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0CF91E-DABA-4445-BC44-B05655CA15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65520-4E0A-4D2E-BA06-9AFB01DC0C6A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9109A8-CA5A-4024-BB11-94ABE131A6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249381-E75B-44C3-B328-02DD1D6990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5C50CA-BBE8-4D83-9361-31FE5D0B8F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8852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XHFy3YWpRx8?feature=oembed" TargetMode="Externa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55B842-F39E-4203-A7D4-554EF58920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34010"/>
            <a:ext cx="9144000" cy="1179443"/>
          </a:xfr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l"/>
            <a:r>
              <a:rPr lang="en-GB" dirty="0">
                <a:latin typeface="Arial Rounded MT Bold" panose="020F0704030504030204" pitchFamily="34" charset="0"/>
              </a:rPr>
              <a:t>Home Learning: </a:t>
            </a:r>
            <a:r>
              <a:rPr lang="en-GB" dirty="0">
                <a:solidFill>
                  <a:schemeClr val="accent2"/>
                </a:solidFill>
                <a:latin typeface="Arial Rounded MT Bold" panose="020F0704030504030204" pitchFamily="34" charset="0"/>
              </a:rPr>
              <a:t>English 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EBF6CA3-E70C-4A97-A653-57ED314CDE6D}"/>
              </a:ext>
            </a:extLst>
          </p:cNvPr>
          <p:cNvSpPr txBox="1">
            <a:spLocks/>
          </p:cNvSpPr>
          <p:nvPr/>
        </p:nvSpPr>
        <p:spPr>
          <a:xfrm>
            <a:off x="2762794" y="1751300"/>
            <a:ext cx="6666411" cy="1179443"/>
          </a:xfrm>
          <a:prstGeom prst="rect">
            <a:avLst/>
          </a:prstGeom>
          <a:ln w="57150">
            <a:solidFill>
              <a:srgbClr val="7030A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solidFill>
                  <a:srgbClr val="7030A0"/>
                </a:solidFill>
                <a:latin typeface="Arial Rounded MT Bold" panose="020F0704030504030204" pitchFamily="34" charset="0"/>
              </a:rPr>
              <a:t>Reading </a:t>
            </a:r>
          </a:p>
        </p:txBody>
      </p:sp>
      <p:pic>
        <p:nvPicPr>
          <p:cNvPr id="16" name="Picture 15" descr="A picture containing air, toy, green, skiing&#10;&#10;Description automatically generated">
            <a:extLst>
              <a:ext uri="{FF2B5EF4-FFF2-40B4-BE49-F238E27FC236}">
                <a16:creationId xmlns:a16="http://schemas.microsoft.com/office/drawing/2014/main" id="{F3C4650C-4111-49F1-9885-8409E28E3B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263" y="3209966"/>
            <a:ext cx="3213289" cy="3581281"/>
          </a:xfrm>
          <a:prstGeom prst="rect">
            <a:avLst/>
          </a:prstGeom>
        </p:spPr>
      </p:pic>
      <p:pic>
        <p:nvPicPr>
          <p:cNvPr id="18" name="Picture 17" descr="A person wearing a costume&#10;&#10;Description automatically generated">
            <a:extLst>
              <a:ext uri="{FF2B5EF4-FFF2-40B4-BE49-F238E27FC236}">
                <a16:creationId xmlns:a16="http://schemas.microsoft.com/office/drawing/2014/main" id="{03B61E1D-82AC-4712-9D7A-FDDDAAD43BC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8166" y="3192680"/>
            <a:ext cx="3536077" cy="3554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83590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60C13E5-971F-422C-B93E-BEB0B2CFD957}"/>
              </a:ext>
            </a:extLst>
          </p:cNvPr>
          <p:cNvSpPr txBox="1"/>
          <p:nvPr/>
        </p:nvSpPr>
        <p:spPr>
          <a:xfrm>
            <a:off x="274320" y="1508427"/>
            <a:ext cx="1191768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Arial Rounded MT Bold" panose="020F0704030504030204" pitchFamily="34" charset="0"/>
              </a:rPr>
              <a:t>4) What do you think the singer means by “troubles”? </a:t>
            </a:r>
          </a:p>
          <a:p>
            <a:r>
              <a:rPr lang="en-GB" sz="24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Difficulties or problems you have in life. </a:t>
            </a:r>
          </a:p>
          <a:p>
            <a:endParaRPr lang="en-GB" sz="2400" dirty="0">
              <a:latin typeface="Arial Rounded MT Bold" panose="020F0704030504030204" pitchFamily="34" charset="0"/>
            </a:endParaRPr>
          </a:p>
          <a:p>
            <a:r>
              <a:rPr lang="en-GB" sz="2400" dirty="0">
                <a:latin typeface="Arial Rounded MT Bold" panose="020F0704030504030204" pitchFamily="34" charset="0"/>
              </a:rPr>
              <a:t>5) What does the singer mean by “stick together”?</a:t>
            </a:r>
          </a:p>
          <a:p>
            <a:r>
              <a:rPr lang="en-GB" sz="24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I think he means that by sticking together people can face problems together. They will not be lonely and can help each other. </a:t>
            </a:r>
          </a:p>
          <a:p>
            <a:endParaRPr lang="en-GB" sz="2400" dirty="0">
              <a:latin typeface="Arial Rounded MT Bold" panose="020F0704030504030204" pitchFamily="34" charset="0"/>
            </a:endParaRPr>
          </a:p>
          <a:p>
            <a:r>
              <a:rPr lang="en-GB" sz="2400" dirty="0">
                <a:latin typeface="Arial Rounded MT Bold" panose="020F0704030504030204" pitchFamily="34" charset="0"/>
              </a:rPr>
              <a:t>6) What does the singer mean by “it” in the fifth line?</a:t>
            </a:r>
          </a:p>
          <a:p>
            <a:r>
              <a:rPr lang="en-GB" sz="24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The “it” could be any problem or situations that is upsetting or worrying them. </a:t>
            </a:r>
          </a:p>
          <a:p>
            <a:endParaRPr lang="en-GB" sz="2400" dirty="0">
              <a:latin typeface="Arial Rounded MT Bold" panose="020F0704030504030204" pitchFamily="34" charset="0"/>
            </a:endParaRPr>
          </a:p>
          <a:p>
            <a:r>
              <a:rPr lang="en-GB" sz="2400" dirty="0">
                <a:latin typeface="Arial Rounded MT Bold" panose="020F0704030504030204" pitchFamily="34" charset="0"/>
              </a:rPr>
              <a:t>7) Consider the phrase “strength in numbers”. How does this phrase link here?</a:t>
            </a:r>
          </a:p>
          <a:p>
            <a:r>
              <a:rPr lang="en-GB" sz="24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You are always stronger in a group than on your own. You will have someone you trust to back you up.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00D990-CF45-4322-864F-B523B31FE8DD}"/>
              </a:ext>
            </a:extLst>
          </p:cNvPr>
          <p:cNvSpPr txBox="1"/>
          <p:nvPr/>
        </p:nvSpPr>
        <p:spPr>
          <a:xfrm>
            <a:off x="274320" y="316021"/>
            <a:ext cx="27348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highlight>
                  <a:srgbClr val="FFFF00"/>
                </a:highlight>
              </a:rPr>
              <a:t>ANSWERS</a:t>
            </a:r>
          </a:p>
        </p:txBody>
      </p:sp>
    </p:spTree>
    <p:extLst>
      <p:ext uri="{BB962C8B-B14F-4D97-AF65-F5344CB8AC3E}">
        <p14:creationId xmlns:p14="http://schemas.microsoft.com/office/powerpoint/2010/main" val="8796914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400D990-CF45-4322-864F-B523B31FE8DD}"/>
              </a:ext>
            </a:extLst>
          </p:cNvPr>
          <p:cNvSpPr txBox="1"/>
          <p:nvPr/>
        </p:nvSpPr>
        <p:spPr>
          <a:xfrm>
            <a:off x="274320" y="316021"/>
            <a:ext cx="27348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highlight>
                  <a:srgbClr val="FFFF00"/>
                </a:highlight>
              </a:rPr>
              <a:t>ANSWERS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157135D-3112-4F98-9551-4FF1575A75E2}"/>
              </a:ext>
            </a:extLst>
          </p:cNvPr>
          <p:cNvSpPr/>
          <p:nvPr/>
        </p:nvSpPr>
        <p:spPr>
          <a:xfrm>
            <a:off x="274320" y="1443841"/>
            <a:ext cx="1152144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latin typeface="Arial Rounded MT Bold" panose="020F0704030504030204" pitchFamily="34" charset="0"/>
              </a:rPr>
              <a:t>8) What are folks?</a:t>
            </a:r>
          </a:p>
          <a:p>
            <a:r>
              <a:rPr lang="en-GB" sz="24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An old-fashioned word for people. </a:t>
            </a:r>
          </a:p>
          <a:p>
            <a:endParaRPr lang="en-GB" sz="24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r>
              <a:rPr lang="en-GB" sz="2400" dirty="0">
                <a:latin typeface="Arial Rounded MT Bold" panose="020F0704030504030204" pitchFamily="34" charset="0"/>
              </a:rPr>
              <a:t>9) Write an informal word that the singer uses in this verse.</a:t>
            </a:r>
          </a:p>
          <a:p>
            <a:r>
              <a:rPr lang="en-GB" sz="2400" dirty="0" err="1">
                <a:solidFill>
                  <a:srgbClr val="FF0000"/>
                </a:solidFill>
                <a:latin typeface="Arial Rounded MT Bold" panose="020F0704030504030204" pitchFamily="34" charset="0"/>
              </a:rPr>
              <a:t>Gonna</a:t>
            </a:r>
            <a:endParaRPr lang="en-GB" sz="2400" dirty="0">
              <a:solidFill>
                <a:srgbClr val="FF0000"/>
              </a:solidFill>
              <a:latin typeface="Arial Rounded MT Bold" panose="020F0704030504030204" pitchFamily="34" charset="0"/>
            </a:endParaRPr>
          </a:p>
          <a:p>
            <a:endParaRPr lang="en-GB" sz="2400" dirty="0">
              <a:latin typeface="Arial Rounded MT Bold" panose="020F0704030504030204" pitchFamily="34" charset="0"/>
            </a:endParaRPr>
          </a:p>
          <a:p>
            <a:r>
              <a:rPr lang="en-GB" sz="2400" dirty="0">
                <a:latin typeface="Arial Rounded MT Bold" panose="020F0704030504030204" pitchFamily="34" charset="0"/>
              </a:rPr>
              <a:t>10) Which word matches the word “destiny” the most? Tick one.</a:t>
            </a:r>
          </a:p>
          <a:p>
            <a:r>
              <a:rPr lang="en-GB" sz="24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Fate </a:t>
            </a:r>
          </a:p>
          <a:p>
            <a:r>
              <a:rPr lang="en-GB" sz="2400" dirty="0">
                <a:latin typeface="Arial Rounded MT Bold" panose="020F0704030504030204" pitchFamily="34" charset="0"/>
              </a:rPr>
              <a:t>Hope </a:t>
            </a:r>
          </a:p>
          <a:p>
            <a:r>
              <a:rPr lang="en-GB" sz="2400" dirty="0">
                <a:latin typeface="Arial Rounded MT Bold" panose="020F0704030504030204" pitchFamily="34" charset="0"/>
              </a:rPr>
              <a:t>Enemy </a:t>
            </a:r>
          </a:p>
          <a:p>
            <a:r>
              <a:rPr lang="en-GB" sz="2400" dirty="0">
                <a:latin typeface="Arial Rounded MT Bold" panose="020F0704030504030204" pitchFamily="34" charset="0"/>
              </a:rPr>
              <a:t>Success</a:t>
            </a:r>
          </a:p>
        </p:txBody>
      </p:sp>
    </p:spTree>
    <p:extLst>
      <p:ext uri="{BB962C8B-B14F-4D97-AF65-F5344CB8AC3E}">
        <p14:creationId xmlns:p14="http://schemas.microsoft.com/office/powerpoint/2010/main" val="39417026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C73E23B-0823-4992-A83B-2DB7C0C0C051}"/>
              </a:ext>
            </a:extLst>
          </p:cNvPr>
          <p:cNvSpPr/>
          <p:nvPr/>
        </p:nvSpPr>
        <p:spPr>
          <a:xfrm>
            <a:off x="266007" y="307815"/>
            <a:ext cx="761445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u="sng" dirty="0">
                <a:latin typeface="Arial Rounded MT Bold" panose="020F0704030504030204" pitchFamily="34" charset="0"/>
              </a:rPr>
              <a:t>Background Information</a:t>
            </a:r>
          </a:p>
          <a:p>
            <a:pPr algn="ctr"/>
            <a:endParaRPr lang="en-GB" sz="3600" dirty="0">
              <a:latin typeface="Arial Rounded MT Bold" panose="020F0704030504030204" pitchFamily="34" charset="0"/>
            </a:endParaRPr>
          </a:p>
          <a:p>
            <a:pPr algn="ctr"/>
            <a:endParaRPr lang="en-GB" sz="3600" dirty="0">
              <a:latin typeface="Arial Rounded MT Bold" panose="020F0704030504030204" pitchFamily="34" charset="0"/>
            </a:endParaRPr>
          </a:p>
          <a:p>
            <a:pPr algn="ctr"/>
            <a:r>
              <a:rPr lang="en-GB" sz="3600" dirty="0">
                <a:latin typeface="Arial Rounded MT Bold" panose="020F0704030504030204" pitchFamily="34" charset="0"/>
              </a:rPr>
              <a:t>"You've Got a Friend in Me" is the Academy Award Nominated song heard in the Toy</a:t>
            </a:r>
          </a:p>
          <a:p>
            <a:pPr algn="ctr"/>
            <a:r>
              <a:rPr lang="en-GB" sz="3600" dirty="0">
                <a:latin typeface="Arial Rounded MT Bold" panose="020F0704030504030204" pitchFamily="34" charset="0"/>
              </a:rPr>
              <a:t>Story films. It is written and performed by Randy Newman.</a:t>
            </a:r>
          </a:p>
          <a:p>
            <a:pPr algn="ctr"/>
            <a:r>
              <a:rPr lang="en-GB" sz="3600" dirty="0">
                <a:latin typeface="Arial Rounded MT Bold" panose="020F0704030504030204" pitchFamily="34" charset="0"/>
              </a:rPr>
              <a:t>It is featured in every Toy Story film.</a:t>
            </a:r>
          </a:p>
        </p:txBody>
      </p:sp>
      <p:pic>
        <p:nvPicPr>
          <p:cNvPr id="5" name="Picture 4" descr="A person wearing a costume&#10;&#10;Description automatically generated">
            <a:extLst>
              <a:ext uri="{FF2B5EF4-FFF2-40B4-BE49-F238E27FC236}">
                <a16:creationId xmlns:a16="http://schemas.microsoft.com/office/drawing/2014/main" id="{23B65D44-3176-4118-B822-990645392B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887" y="0"/>
            <a:ext cx="437658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8288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B5EEB82E-8B1A-4E52-A3B0-975600AAC807}"/>
              </a:ext>
            </a:extLst>
          </p:cNvPr>
          <p:cNvSpPr/>
          <p:nvPr/>
        </p:nvSpPr>
        <p:spPr>
          <a:xfrm>
            <a:off x="472698" y="6122908"/>
            <a:ext cx="50286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https://www.youtube.com/watch?v=XHFy3YWpRx8</a:t>
            </a:r>
          </a:p>
        </p:txBody>
      </p:sp>
      <p:pic>
        <p:nvPicPr>
          <p:cNvPr id="5" name="Online Media 4" title="toy story - you've got a friend in me music">
            <a:hlinkClick r:id="" action="ppaction://media"/>
            <a:extLst>
              <a:ext uri="{FF2B5EF4-FFF2-40B4-BE49-F238E27FC236}">
                <a16:creationId xmlns:a16="http://schemas.microsoft.com/office/drawing/2014/main" id="{3BD16471-CEF1-47F6-A479-5B44E43A45F1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550729" y="204076"/>
            <a:ext cx="7334250" cy="5496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6174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4D29311-68ED-4F8B-9834-B7EDA74DDC63}"/>
              </a:ext>
            </a:extLst>
          </p:cNvPr>
          <p:cNvSpPr/>
          <p:nvPr/>
        </p:nvSpPr>
        <p:spPr>
          <a:xfrm>
            <a:off x="183741" y="0"/>
            <a:ext cx="6721556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u="sng" dirty="0">
                <a:latin typeface="Arial Rounded MT Bold" panose="020F0704030504030204" pitchFamily="34" charset="0"/>
              </a:rPr>
              <a:t>Toy Story</a:t>
            </a:r>
          </a:p>
          <a:p>
            <a:endParaRPr lang="en-GB" sz="2400" dirty="0">
              <a:latin typeface="Arial Rounded MT Bold" panose="020F0704030504030204" pitchFamily="34" charset="0"/>
            </a:endParaRPr>
          </a:p>
          <a:p>
            <a:r>
              <a:rPr lang="en-GB" sz="2400" dirty="0">
                <a:latin typeface="Arial Rounded MT Bold" panose="020F0704030504030204" pitchFamily="34" charset="0"/>
              </a:rPr>
              <a:t>You’ve got a friend in me -</a:t>
            </a:r>
          </a:p>
          <a:p>
            <a:r>
              <a:rPr lang="en-GB" sz="2400" dirty="0">
                <a:latin typeface="Arial Rounded MT Bold" panose="020F0704030504030204" pitchFamily="34" charset="0"/>
              </a:rPr>
              <a:t>Toy Story</a:t>
            </a:r>
          </a:p>
          <a:p>
            <a:r>
              <a:rPr lang="en-GB" sz="2400" dirty="0">
                <a:latin typeface="Arial Rounded MT Bold" panose="020F0704030504030204" pitchFamily="34" charset="0"/>
              </a:rPr>
              <a:t>You've got a friend in me</a:t>
            </a:r>
          </a:p>
          <a:p>
            <a:r>
              <a:rPr lang="en-GB" sz="2400" dirty="0">
                <a:latin typeface="Arial Rounded MT Bold" panose="020F0704030504030204" pitchFamily="34" charset="0"/>
              </a:rPr>
              <a:t>You've got a friend in me</a:t>
            </a:r>
          </a:p>
          <a:p>
            <a:r>
              <a:rPr lang="en-GB" sz="2400" dirty="0">
                <a:latin typeface="Arial Rounded MT Bold" panose="020F0704030504030204" pitchFamily="34" charset="0"/>
              </a:rPr>
              <a:t>When the road looks rough</a:t>
            </a:r>
          </a:p>
          <a:p>
            <a:r>
              <a:rPr lang="en-GB" sz="2400" dirty="0">
                <a:latin typeface="Arial Rounded MT Bold" panose="020F0704030504030204" pitchFamily="34" charset="0"/>
              </a:rPr>
              <a:t>ahead</a:t>
            </a:r>
          </a:p>
          <a:p>
            <a:r>
              <a:rPr lang="en-GB" sz="2400" dirty="0">
                <a:latin typeface="Arial Rounded MT Bold" panose="020F0704030504030204" pitchFamily="34" charset="0"/>
              </a:rPr>
              <a:t>And you're miles and miles</a:t>
            </a:r>
          </a:p>
          <a:p>
            <a:r>
              <a:rPr lang="en-GB" sz="2400" dirty="0">
                <a:latin typeface="Arial Rounded MT Bold" panose="020F0704030504030204" pitchFamily="34" charset="0"/>
              </a:rPr>
              <a:t>From your nice warm bed</a:t>
            </a:r>
          </a:p>
          <a:p>
            <a:r>
              <a:rPr lang="en-GB" sz="2400" dirty="0">
                <a:latin typeface="Arial Rounded MT Bold" panose="020F0704030504030204" pitchFamily="34" charset="0"/>
              </a:rPr>
              <a:t>You just remember what your</a:t>
            </a:r>
          </a:p>
          <a:p>
            <a:r>
              <a:rPr lang="en-GB" sz="2400" dirty="0">
                <a:latin typeface="Arial Rounded MT Bold" panose="020F0704030504030204" pitchFamily="34" charset="0"/>
              </a:rPr>
              <a:t>old pal said</a:t>
            </a:r>
          </a:p>
          <a:p>
            <a:r>
              <a:rPr lang="en-GB" sz="2400" dirty="0">
                <a:latin typeface="Arial Rounded MT Bold" panose="020F0704030504030204" pitchFamily="34" charset="0"/>
              </a:rPr>
              <a:t>Boy, you've got a friend in me</a:t>
            </a:r>
          </a:p>
          <a:p>
            <a:r>
              <a:rPr lang="en-GB" sz="2400" dirty="0">
                <a:latin typeface="Arial Rounded MT Bold" panose="020F0704030504030204" pitchFamily="34" charset="0"/>
              </a:rPr>
              <a:t>Yeah, you've got a friend in me</a:t>
            </a:r>
          </a:p>
          <a:p>
            <a:r>
              <a:rPr lang="en-GB" sz="2400" dirty="0">
                <a:latin typeface="Arial Rounded MT Bold" panose="020F0704030504030204" pitchFamily="34" charset="0"/>
              </a:rPr>
              <a:t>You've got a friend in me</a:t>
            </a:r>
          </a:p>
          <a:p>
            <a:r>
              <a:rPr lang="en-GB" sz="2400" dirty="0">
                <a:latin typeface="Arial Rounded MT Bold" panose="020F0704030504030204" pitchFamily="34" charset="0"/>
              </a:rPr>
              <a:t>You've got a friend in me</a:t>
            </a:r>
          </a:p>
          <a:p>
            <a:r>
              <a:rPr lang="en-GB" sz="2400" dirty="0">
                <a:latin typeface="Arial Rounded MT Bold" panose="020F0704030504030204" pitchFamily="34" charset="0"/>
              </a:rPr>
              <a:t>You've got troubles and I've got</a:t>
            </a:r>
          </a:p>
          <a:p>
            <a:r>
              <a:rPr lang="en-GB" sz="2400" dirty="0">
                <a:latin typeface="Arial Rounded MT Bold" panose="020F0704030504030204" pitchFamily="34" charset="0"/>
              </a:rPr>
              <a:t>them too</a:t>
            </a:r>
          </a:p>
          <a:p>
            <a:endParaRPr lang="en-GB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5AB625D-0934-4854-8720-AD37A8C93BF2}"/>
              </a:ext>
            </a:extLst>
          </p:cNvPr>
          <p:cNvSpPr/>
          <p:nvPr/>
        </p:nvSpPr>
        <p:spPr>
          <a:xfrm>
            <a:off x="6096000" y="548580"/>
            <a:ext cx="7194331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Arial Rounded MT Bold" panose="020F0704030504030204" pitchFamily="34" charset="0"/>
              </a:rPr>
              <a:t>There isn't anything I wouldn't</a:t>
            </a:r>
          </a:p>
          <a:p>
            <a:r>
              <a:rPr lang="en-GB" sz="2000" dirty="0">
                <a:latin typeface="Arial Rounded MT Bold" panose="020F0704030504030204" pitchFamily="34" charset="0"/>
              </a:rPr>
              <a:t>do for you</a:t>
            </a:r>
          </a:p>
          <a:p>
            <a:r>
              <a:rPr lang="en-GB" sz="2000" dirty="0">
                <a:latin typeface="Arial Rounded MT Bold" panose="020F0704030504030204" pitchFamily="34" charset="0"/>
              </a:rPr>
              <a:t>We stick together and can see</a:t>
            </a:r>
          </a:p>
          <a:p>
            <a:r>
              <a:rPr lang="en-GB" sz="2000" dirty="0">
                <a:latin typeface="Arial Rounded MT Bold" panose="020F0704030504030204" pitchFamily="34" charset="0"/>
              </a:rPr>
              <a:t>it through</a:t>
            </a:r>
          </a:p>
          <a:p>
            <a:r>
              <a:rPr lang="en-GB" sz="2000" dirty="0" err="1">
                <a:latin typeface="Arial Rounded MT Bold" panose="020F0704030504030204" pitchFamily="34" charset="0"/>
              </a:rPr>
              <a:t>'Cause</a:t>
            </a:r>
            <a:r>
              <a:rPr lang="en-GB" sz="2000" dirty="0">
                <a:latin typeface="Arial Rounded MT Bold" panose="020F0704030504030204" pitchFamily="34" charset="0"/>
              </a:rPr>
              <a:t> you've got a friend in</a:t>
            </a:r>
          </a:p>
          <a:p>
            <a:r>
              <a:rPr lang="en-GB" sz="2000" dirty="0">
                <a:latin typeface="Arial Rounded MT Bold" panose="020F0704030504030204" pitchFamily="34" charset="0"/>
              </a:rPr>
              <a:t>me</a:t>
            </a:r>
          </a:p>
          <a:p>
            <a:r>
              <a:rPr lang="en-GB" sz="2000" dirty="0">
                <a:latin typeface="Arial Rounded MT Bold" panose="020F0704030504030204" pitchFamily="34" charset="0"/>
              </a:rPr>
              <a:t>You've got a friend in me</a:t>
            </a:r>
          </a:p>
          <a:p>
            <a:r>
              <a:rPr lang="en-GB" sz="2000" dirty="0">
                <a:latin typeface="Arial Rounded MT Bold" panose="020F0704030504030204" pitchFamily="34" charset="0"/>
              </a:rPr>
              <a:t>Some other folks might be</a:t>
            </a:r>
          </a:p>
          <a:p>
            <a:r>
              <a:rPr lang="en-GB" sz="2000" dirty="0">
                <a:latin typeface="Arial Rounded MT Bold" panose="020F0704030504030204" pitchFamily="34" charset="0"/>
              </a:rPr>
              <a:t>A little bit smarter than I am</a:t>
            </a:r>
          </a:p>
          <a:p>
            <a:endParaRPr lang="en-GB" sz="2000" dirty="0">
              <a:latin typeface="Arial Rounded MT Bold" panose="020F0704030504030204" pitchFamily="34" charset="0"/>
            </a:endParaRPr>
          </a:p>
          <a:p>
            <a:r>
              <a:rPr lang="en-GB" sz="2000" dirty="0">
                <a:latin typeface="Arial Rounded MT Bold" panose="020F0704030504030204" pitchFamily="34" charset="0"/>
              </a:rPr>
              <a:t>Big and stronger too, maybe</a:t>
            </a:r>
          </a:p>
          <a:p>
            <a:r>
              <a:rPr lang="en-GB" sz="2000" dirty="0">
                <a:latin typeface="Arial Rounded MT Bold" panose="020F0704030504030204" pitchFamily="34" charset="0"/>
              </a:rPr>
              <a:t>But none of them will ever love</a:t>
            </a:r>
          </a:p>
          <a:p>
            <a:r>
              <a:rPr lang="en-GB" sz="2000" dirty="0">
                <a:latin typeface="Arial Rounded MT Bold" panose="020F0704030504030204" pitchFamily="34" charset="0"/>
              </a:rPr>
              <a:t>you</a:t>
            </a:r>
          </a:p>
          <a:p>
            <a:r>
              <a:rPr lang="en-GB" sz="2000" dirty="0">
                <a:latin typeface="Arial Rounded MT Bold" panose="020F0704030504030204" pitchFamily="34" charset="0"/>
              </a:rPr>
              <a:t>The way I do</a:t>
            </a:r>
          </a:p>
          <a:p>
            <a:r>
              <a:rPr lang="en-GB" sz="2000" dirty="0">
                <a:latin typeface="Arial Rounded MT Bold" panose="020F0704030504030204" pitchFamily="34" charset="0"/>
              </a:rPr>
              <a:t>It's me and you, boy</a:t>
            </a:r>
          </a:p>
          <a:p>
            <a:r>
              <a:rPr lang="en-GB" sz="2000" dirty="0">
                <a:latin typeface="Arial Rounded MT Bold" panose="020F0704030504030204" pitchFamily="34" charset="0"/>
              </a:rPr>
              <a:t>And as the years go by</a:t>
            </a:r>
          </a:p>
          <a:p>
            <a:r>
              <a:rPr lang="en-GB" sz="2000" dirty="0">
                <a:latin typeface="Arial Rounded MT Bold" panose="020F0704030504030204" pitchFamily="34" charset="0"/>
              </a:rPr>
              <a:t>Our friendship will never die</a:t>
            </a:r>
          </a:p>
          <a:p>
            <a:r>
              <a:rPr lang="en-GB" sz="2000" dirty="0">
                <a:latin typeface="Arial Rounded MT Bold" panose="020F0704030504030204" pitchFamily="34" charset="0"/>
              </a:rPr>
              <a:t>You're </a:t>
            </a:r>
            <a:r>
              <a:rPr lang="en-GB" sz="2000" dirty="0" err="1">
                <a:latin typeface="Arial Rounded MT Bold" panose="020F0704030504030204" pitchFamily="34" charset="0"/>
              </a:rPr>
              <a:t>gonna</a:t>
            </a:r>
            <a:r>
              <a:rPr lang="en-GB" sz="2000" dirty="0">
                <a:latin typeface="Arial Rounded MT Bold" panose="020F0704030504030204" pitchFamily="34" charset="0"/>
              </a:rPr>
              <a:t> see it's our</a:t>
            </a:r>
          </a:p>
          <a:p>
            <a:r>
              <a:rPr lang="en-GB" sz="2000" dirty="0">
                <a:latin typeface="Arial Rounded MT Bold" panose="020F0704030504030204" pitchFamily="34" charset="0"/>
              </a:rPr>
              <a:t>destiny...</a:t>
            </a:r>
          </a:p>
          <a:p>
            <a:r>
              <a:rPr lang="en-GB" sz="2000" dirty="0">
                <a:latin typeface="Arial Rounded MT Bold" panose="020F0704030504030204" pitchFamily="34" charset="0"/>
              </a:rPr>
              <a:t>You've got a friend in me</a:t>
            </a:r>
            <a:endParaRPr lang="en-GB" sz="24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6469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E2D1BEF-E74A-4D2A-8A32-C05881ED5E2B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64" t="22439" r="53437" b="9598"/>
          <a:stretch/>
        </p:blipFill>
        <p:spPr bwMode="auto">
          <a:xfrm>
            <a:off x="568226" y="335553"/>
            <a:ext cx="4256022" cy="6254433"/>
          </a:xfrm>
          <a:prstGeom prst="rect">
            <a:avLst/>
          </a:prstGeom>
          <a:ln w="38100">
            <a:solidFill>
              <a:sysClr val="windowText" lastClr="000000"/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7472E4B-D1B6-4D46-B83F-7B92F914A90A}"/>
              </a:ext>
            </a:extLst>
          </p:cNvPr>
          <p:cNvSpPr/>
          <p:nvPr/>
        </p:nvSpPr>
        <p:spPr>
          <a:xfrm>
            <a:off x="4997669" y="1166842"/>
            <a:ext cx="677917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600" dirty="0">
                <a:latin typeface="Arial Rounded MT Bold" panose="020F0704030504030204" pitchFamily="34" charset="0"/>
              </a:rPr>
              <a:t>Today we will be looking at how the singer/author uses language to convey a meaning. We will try to explain the meaning of key words and look for other words to create a similar effect.</a:t>
            </a:r>
          </a:p>
        </p:txBody>
      </p:sp>
    </p:spTree>
    <p:extLst>
      <p:ext uri="{BB962C8B-B14F-4D97-AF65-F5344CB8AC3E}">
        <p14:creationId xmlns:p14="http://schemas.microsoft.com/office/powerpoint/2010/main" val="25365955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60C13E5-971F-422C-B93E-BEB0B2CFD957}"/>
              </a:ext>
            </a:extLst>
          </p:cNvPr>
          <p:cNvSpPr txBox="1"/>
          <p:nvPr/>
        </p:nvSpPr>
        <p:spPr>
          <a:xfrm>
            <a:off x="274320" y="4114467"/>
            <a:ext cx="1191768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GB" sz="3200" dirty="0">
                <a:latin typeface="Arial Rounded MT Bold" panose="020F0704030504030204" pitchFamily="34" charset="0"/>
              </a:rPr>
              <a:t>What do you think the “road” symbolises? Is it an actual road?</a:t>
            </a:r>
          </a:p>
          <a:p>
            <a:pPr marL="342900" indent="-342900">
              <a:buAutoNum type="arabicParenR"/>
            </a:pPr>
            <a:r>
              <a:rPr lang="en-GB" sz="3200" dirty="0">
                <a:latin typeface="Arial Rounded MT Bold" panose="020F0704030504030204" pitchFamily="34" charset="0"/>
              </a:rPr>
              <a:t>What other word in this verse means the same as friend?</a:t>
            </a:r>
          </a:p>
          <a:p>
            <a:pPr marL="342900" indent="-342900">
              <a:buAutoNum type="arabicParenR"/>
            </a:pPr>
            <a:r>
              <a:rPr lang="en-GB" sz="3200" dirty="0">
                <a:latin typeface="Arial Rounded MT Bold" panose="020F0704030504030204" pitchFamily="34" charset="0"/>
              </a:rPr>
              <a:t>How do you know these people have been friends for a long time?</a:t>
            </a:r>
          </a:p>
          <a:p>
            <a:pPr marL="342900" indent="-342900">
              <a:buAutoNum type="arabicParenR"/>
            </a:pPr>
            <a:endParaRPr lang="en-GB" sz="2400" dirty="0">
              <a:latin typeface="Arial Rounded MT Bold" panose="020F070403050403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F85A8F3-D401-4FB6-BBC5-C462133EF7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8711" y="152587"/>
            <a:ext cx="11168130" cy="3544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06259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432AE7C-0419-4D59-82B6-F8450469E888}"/>
              </a:ext>
            </a:extLst>
          </p:cNvPr>
          <p:cNvSpPr txBox="1"/>
          <p:nvPr/>
        </p:nvSpPr>
        <p:spPr>
          <a:xfrm>
            <a:off x="434340" y="3428999"/>
            <a:ext cx="10949940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latin typeface="Arial Rounded MT Bold" panose="020F0704030504030204" pitchFamily="34" charset="0"/>
              </a:rPr>
              <a:t>4) What do you think the singer means by “troubles”? </a:t>
            </a:r>
          </a:p>
          <a:p>
            <a:r>
              <a:rPr lang="en-GB" sz="3200" dirty="0">
                <a:latin typeface="Arial Rounded MT Bold" panose="020F0704030504030204" pitchFamily="34" charset="0"/>
              </a:rPr>
              <a:t>5) What does the singer mean by “stick together”?</a:t>
            </a:r>
          </a:p>
          <a:p>
            <a:r>
              <a:rPr lang="en-GB" sz="3200" dirty="0">
                <a:latin typeface="Arial Rounded MT Bold" panose="020F0704030504030204" pitchFamily="34" charset="0"/>
              </a:rPr>
              <a:t>6) What does the singer mean by “it” in the fifth line?</a:t>
            </a:r>
          </a:p>
          <a:p>
            <a:r>
              <a:rPr lang="en-GB" sz="3200" dirty="0">
                <a:latin typeface="Arial Rounded MT Bold" panose="020F0704030504030204" pitchFamily="34" charset="0"/>
              </a:rPr>
              <a:t>7) Consider the phrase “strength in numbers”. How does this phrase link here?</a:t>
            </a:r>
          </a:p>
          <a:p>
            <a:endParaRPr lang="en-GB" dirty="0">
              <a:latin typeface="Arial Rounded MT Bold" panose="020F070403050403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342B172-F264-440B-AB9B-D77CF3B080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806" y="34186"/>
            <a:ext cx="11993193" cy="3116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86343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60C13E5-971F-422C-B93E-BEB0B2CFD957}"/>
              </a:ext>
            </a:extLst>
          </p:cNvPr>
          <p:cNvSpPr txBox="1"/>
          <p:nvPr/>
        </p:nvSpPr>
        <p:spPr>
          <a:xfrm>
            <a:off x="377750" y="3726180"/>
            <a:ext cx="1143649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Arial Rounded MT Bold" panose="020F0704030504030204" pitchFamily="34" charset="0"/>
              </a:rPr>
              <a:t>8) What are folks?</a:t>
            </a:r>
          </a:p>
          <a:p>
            <a:r>
              <a:rPr lang="en-GB" sz="2800" dirty="0">
                <a:latin typeface="Arial Rounded MT Bold" panose="020F0704030504030204" pitchFamily="34" charset="0"/>
              </a:rPr>
              <a:t>9) Write an informal word that the singer uses in this verse.</a:t>
            </a:r>
          </a:p>
          <a:p>
            <a:r>
              <a:rPr lang="en-GB" sz="2800" dirty="0">
                <a:latin typeface="Arial Rounded MT Bold" panose="020F0704030504030204" pitchFamily="34" charset="0"/>
              </a:rPr>
              <a:t>10) Which word matches the word “destiny” the most? Tick one.</a:t>
            </a:r>
          </a:p>
          <a:p>
            <a:r>
              <a:rPr lang="en-GB" sz="2800" dirty="0">
                <a:latin typeface="Arial Rounded MT Bold" panose="020F0704030504030204" pitchFamily="34" charset="0"/>
              </a:rPr>
              <a:t>Fate </a:t>
            </a:r>
          </a:p>
          <a:p>
            <a:r>
              <a:rPr lang="en-GB" sz="2800" dirty="0">
                <a:latin typeface="Arial Rounded MT Bold" panose="020F0704030504030204" pitchFamily="34" charset="0"/>
              </a:rPr>
              <a:t>Hope </a:t>
            </a:r>
          </a:p>
          <a:p>
            <a:r>
              <a:rPr lang="en-GB" sz="2800" dirty="0">
                <a:latin typeface="Arial Rounded MT Bold" panose="020F0704030504030204" pitchFamily="34" charset="0"/>
              </a:rPr>
              <a:t>Enemy </a:t>
            </a:r>
          </a:p>
          <a:p>
            <a:r>
              <a:rPr lang="en-GB" sz="2800" dirty="0">
                <a:latin typeface="Arial Rounded MT Bold" panose="020F0704030504030204" pitchFamily="34" charset="0"/>
              </a:rPr>
              <a:t>Success</a:t>
            </a:r>
          </a:p>
          <a:p>
            <a:endParaRPr lang="en-GB" sz="2800" dirty="0">
              <a:latin typeface="Arial Rounded MT Bold" panose="020F0704030504030204" pitchFamily="34" charset="0"/>
            </a:endParaRPr>
          </a:p>
          <a:p>
            <a:r>
              <a:rPr lang="en-GB" sz="2800" dirty="0">
                <a:latin typeface="Arial Rounded MT Bold" panose="020F0704030504030204" pitchFamily="34" charset="0"/>
              </a:rPr>
              <a:t> </a:t>
            </a:r>
            <a:endParaRPr lang="en-GB" dirty="0">
              <a:latin typeface="Arial Rounded MT Bold" panose="020F0704030504030204" pitchFamily="34" charset="0"/>
            </a:endParaRPr>
          </a:p>
          <a:p>
            <a:endParaRPr lang="en-GB" dirty="0">
              <a:latin typeface="Arial Rounded MT Bold" panose="020F070403050403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1E72280-EF20-4160-9219-D3A5BF3945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2583" y="170750"/>
            <a:ext cx="11686830" cy="3555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52868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60C13E5-971F-422C-B93E-BEB0B2CFD957}"/>
              </a:ext>
            </a:extLst>
          </p:cNvPr>
          <p:cNvSpPr txBox="1"/>
          <p:nvPr/>
        </p:nvSpPr>
        <p:spPr>
          <a:xfrm>
            <a:off x="274320" y="1508427"/>
            <a:ext cx="1191768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arenR"/>
            </a:pPr>
            <a:r>
              <a:rPr lang="en-GB" sz="2400" dirty="0">
                <a:latin typeface="Arial Rounded MT Bold" panose="020F0704030504030204" pitchFamily="34" charset="0"/>
              </a:rPr>
              <a:t>What do you think the “road” symbolises? Is it an actual road?</a:t>
            </a:r>
          </a:p>
          <a:p>
            <a:r>
              <a:rPr lang="en-GB" sz="24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No, I don’t think it is an actual road. It symbolises the path you take in life- how you grow up and what choices you make. </a:t>
            </a:r>
          </a:p>
          <a:p>
            <a:endParaRPr lang="en-GB" sz="2400" dirty="0">
              <a:latin typeface="Arial Rounded MT Bold" panose="020F0704030504030204" pitchFamily="34" charset="0"/>
            </a:endParaRPr>
          </a:p>
          <a:p>
            <a:r>
              <a:rPr lang="en-GB" sz="2400" dirty="0">
                <a:latin typeface="Arial Rounded MT Bold" panose="020F0704030504030204" pitchFamily="34" charset="0"/>
              </a:rPr>
              <a:t>2) What other word in this verse means the same as friend?</a:t>
            </a:r>
          </a:p>
          <a:p>
            <a:r>
              <a:rPr lang="en-GB" sz="24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Pal</a:t>
            </a:r>
          </a:p>
          <a:p>
            <a:endParaRPr lang="en-GB" sz="2400" dirty="0">
              <a:latin typeface="Arial Rounded MT Bold" panose="020F0704030504030204" pitchFamily="34" charset="0"/>
            </a:endParaRPr>
          </a:p>
          <a:p>
            <a:r>
              <a:rPr lang="en-GB" sz="2400" dirty="0">
                <a:latin typeface="Arial Rounded MT Bold" panose="020F0704030504030204" pitchFamily="34" charset="0"/>
              </a:rPr>
              <a:t>3) How do you know these people have been friends for a long time?</a:t>
            </a:r>
          </a:p>
          <a:p>
            <a:r>
              <a:rPr lang="en-GB" sz="2400" dirty="0">
                <a:solidFill>
                  <a:srgbClr val="FF0000"/>
                </a:solidFill>
                <a:latin typeface="Arial Rounded MT Bold" panose="020F0704030504030204" pitchFamily="34" charset="0"/>
              </a:rPr>
              <a:t>The verse talks about remembering what your “old pal said” which shows they are old friends or have been friends for a long time.  </a:t>
            </a:r>
          </a:p>
          <a:p>
            <a:endParaRPr lang="en-GB" sz="2400" dirty="0">
              <a:latin typeface="Arial Rounded MT Bold" panose="020F070403050403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00D990-CF45-4322-864F-B523B31FE8DD}"/>
              </a:ext>
            </a:extLst>
          </p:cNvPr>
          <p:cNvSpPr txBox="1"/>
          <p:nvPr/>
        </p:nvSpPr>
        <p:spPr>
          <a:xfrm>
            <a:off x="274320" y="316021"/>
            <a:ext cx="27348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dirty="0">
                <a:highlight>
                  <a:srgbClr val="FFFF00"/>
                </a:highlight>
              </a:rPr>
              <a:t>ANSWERS</a:t>
            </a:r>
          </a:p>
        </p:txBody>
      </p:sp>
    </p:spTree>
    <p:extLst>
      <p:ext uri="{BB962C8B-B14F-4D97-AF65-F5344CB8AC3E}">
        <p14:creationId xmlns:p14="http://schemas.microsoft.com/office/powerpoint/2010/main" val="1309728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482</TotalTime>
  <Words>699</Words>
  <Application>Microsoft Office PowerPoint</Application>
  <PresentationFormat>Widescreen</PresentationFormat>
  <Paragraphs>101</Paragraphs>
  <Slides>11</Slides>
  <Notes>4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Arial Rounded MT Bold</vt:lpstr>
      <vt:lpstr>Calibri</vt:lpstr>
      <vt:lpstr>Calibri Light</vt:lpstr>
      <vt:lpstr>Office Theme</vt:lpstr>
      <vt:lpstr>Home Learning: English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Home Learning: English</dc:title>
  <dc:creator>Kelly Williams</dc:creator>
  <cp:lastModifiedBy>John-Paul Silvester</cp:lastModifiedBy>
  <cp:revision>28</cp:revision>
  <dcterms:created xsi:type="dcterms:W3CDTF">2020-04-15T16:32:14Z</dcterms:created>
  <dcterms:modified xsi:type="dcterms:W3CDTF">2020-06-05T11:51:41Z</dcterms:modified>
</cp:coreProperties>
</file>