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5 Revision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Number and Place Value #3</a:t>
            </a:r>
          </a:p>
          <a:p>
            <a:r>
              <a:rPr lang="en-GB" dirty="0"/>
              <a:t>Rounding to the nearest 10, 100 and 1000.  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0590" y="384601"/>
            <a:ext cx="9954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We can follow the same process for rounding to any degree of accuracy.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10590" y="1381991"/>
            <a:ext cx="100895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7030A0"/>
                </a:solidFill>
              </a:rPr>
              <a:t>Round 457 684 to the nearest thousand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78082" y="2145268"/>
            <a:ext cx="4801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1. Underline the column you are rounding to.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885216" y="3178419"/>
            <a:ext cx="3117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rgbClr val="FF0000"/>
                </a:solidFill>
              </a:rPr>
              <a:t>457 684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88262" y="2901420"/>
            <a:ext cx="3117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  M    </a:t>
            </a:r>
            <a:r>
              <a:rPr lang="en-GB" sz="2000" dirty="0" err="1"/>
              <a:t>Hth</a:t>
            </a:r>
            <a:r>
              <a:rPr lang="en-GB" sz="2000" dirty="0"/>
              <a:t>  </a:t>
            </a:r>
            <a:r>
              <a:rPr lang="en-GB" sz="2000" dirty="0" err="1"/>
              <a:t>Tth</a:t>
            </a:r>
            <a:r>
              <a:rPr lang="en-GB" sz="2000" dirty="0"/>
              <a:t> </a:t>
            </a:r>
            <a:r>
              <a:rPr lang="en-GB" sz="2000" dirty="0" err="1"/>
              <a:t>Th</a:t>
            </a:r>
            <a:r>
              <a:rPr lang="en-GB" sz="2000" dirty="0"/>
              <a:t>   H  T    O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9058334" y="3866789"/>
            <a:ext cx="37011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267197" y="2816879"/>
            <a:ext cx="557991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2. Point to the column that comes before.</a:t>
            </a:r>
          </a:p>
          <a:p>
            <a:r>
              <a:rPr lang="en-GB" sz="1400" dirty="0">
                <a:solidFill>
                  <a:srgbClr val="7030A0"/>
                </a:solidFill>
              </a:rPr>
              <a:t>(this will tell us whether we are rounding up to the next thousand or down to the same thousand).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9625403" y="3866789"/>
            <a:ext cx="10886" cy="58326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267197" y="3803683"/>
            <a:ext cx="522068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3. The column you are pointing to shows you whether you are rounding up or down. </a:t>
            </a:r>
          </a:p>
          <a:p>
            <a:r>
              <a:rPr lang="en-GB" sz="1400" dirty="0">
                <a:solidFill>
                  <a:srgbClr val="7030A0"/>
                </a:solidFill>
              </a:rPr>
              <a:t>5 or more round up. </a:t>
            </a:r>
          </a:p>
          <a:p>
            <a:r>
              <a:rPr lang="en-GB" sz="1400" dirty="0">
                <a:solidFill>
                  <a:srgbClr val="7030A0"/>
                </a:solidFill>
              </a:rPr>
              <a:t>4 or less round down</a:t>
            </a:r>
            <a:r>
              <a:rPr lang="en-GB" dirty="0"/>
              <a:t>.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367146" y="5186169"/>
            <a:ext cx="10197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I’m pointing at a 6 so I am going to round up to the next thousand.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488867" y="5882854"/>
            <a:ext cx="10197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00B050"/>
                </a:solidFill>
              </a:rPr>
              <a:t>458 000</a:t>
            </a:r>
          </a:p>
        </p:txBody>
      </p:sp>
    </p:spTree>
    <p:extLst>
      <p:ext uri="{BB962C8B-B14F-4D97-AF65-F5344CB8AC3E}">
        <p14:creationId xmlns:p14="http://schemas.microsoft.com/office/powerpoint/2010/main" val="2043458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  <p:bldP spid="13" grpId="0"/>
      <p:bldP spid="1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0591" y="800100"/>
            <a:ext cx="99544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We round numbers to give a more approximate value.</a:t>
            </a:r>
          </a:p>
          <a:p>
            <a:pPr algn="ctr"/>
            <a:endParaRPr lang="en-GB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762990" y="1783497"/>
            <a:ext cx="9954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We are saying which number it is closest to.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62990" y="3245152"/>
            <a:ext cx="99544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7030A0"/>
                </a:solidFill>
              </a:rPr>
              <a:t>For example, when rounding to the nearest 10 we are explaining which 10 that number is closest to. </a:t>
            </a:r>
          </a:p>
        </p:txBody>
      </p:sp>
    </p:spTree>
    <p:extLst>
      <p:ext uri="{BB962C8B-B14F-4D97-AF65-F5344CB8AC3E}">
        <p14:creationId xmlns:p14="http://schemas.microsoft.com/office/powerpoint/2010/main" val="1087225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0590" y="384601"/>
            <a:ext cx="9954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We can follow the same process for rounding to any degree of accuracy.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10590" y="1381991"/>
            <a:ext cx="100895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7030A0"/>
                </a:solidFill>
              </a:rPr>
              <a:t>Round 8 763 562 to the ten.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78082" y="2145268"/>
            <a:ext cx="4801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1. Underline the column you are rounding to.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89273" y="3190009"/>
            <a:ext cx="3117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FF0000"/>
                </a:solidFill>
              </a:rPr>
              <a:t>  7 6 3 5 6 2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96507" y="2883970"/>
            <a:ext cx="3117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  M    </a:t>
            </a:r>
            <a:r>
              <a:rPr lang="en-GB" sz="2000" dirty="0" err="1"/>
              <a:t>Hth</a:t>
            </a:r>
            <a:r>
              <a:rPr lang="en-GB" sz="2000" dirty="0"/>
              <a:t>  </a:t>
            </a:r>
            <a:r>
              <a:rPr lang="en-GB" sz="2000" dirty="0" err="1"/>
              <a:t>Tth</a:t>
            </a:r>
            <a:r>
              <a:rPr lang="en-GB" sz="2000" dirty="0"/>
              <a:t> </a:t>
            </a:r>
            <a:r>
              <a:rPr lang="en-GB" sz="2000" dirty="0" err="1"/>
              <a:t>Th</a:t>
            </a:r>
            <a:r>
              <a:rPr lang="en-GB" sz="2000" dirty="0"/>
              <a:t>   H  T    O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9789096" y="3770388"/>
            <a:ext cx="37011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267197" y="2816879"/>
            <a:ext cx="557991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2. Point to the column that comes before.</a:t>
            </a:r>
          </a:p>
          <a:p>
            <a:r>
              <a:rPr lang="en-GB" sz="1400" dirty="0">
                <a:solidFill>
                  <a:srgbClr val="7030A0"/>
                </a:solidFill>
              </a:rPr>
              <a:t>(this will tell us whether we are rounding up to the next ten or down to the same ten). 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10419048" y="3818374"/>
            <a:ext cx="10886" cy="58326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267197" y="3803683"/>
            <a:ext cx="522068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3. The column you are pointing to shows you whether you are rounding up or down. </a:t>
            </a:r>
          </a:p>
          <a:p>
            <a:r>
              <a:rPr lang="en-GB" sz="1400" dirty="0">
                <a:solidFill>
                  <a:srgbClr val="7030A0"/>
                </a:solidFill>
              </a:rPr>
              <a:t>5 or more round up. </a:t>
            </a:r>
          </a:p>
          <a:p>
            <a:r>
              <a:rPr lang="en-GB" sz="1400" dirty="0">
                <a:solidFill>
                  <a:srgbClr val="7030A0"/>
                </a:solidFill>
              </a:rPr>
              <a:t>4 or less round down</a:t>
            </a:r>
            <a:r>
              <a:rPr lang="en-GB" dirty="0"/>
              <a:t>.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367146" y="5186169"/>
            <a:ext cx="10197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I’m pointing at a 2 so the number of tens will stay the same: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488867" y="5882854"/>
            <a:ext cx="10197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00B050"/>
                </a:solidFill>
              </a:rPr>
              <a:t>763 560</a:t>
            </a:r>
          </a:p>
        </p:txBody>
      </p:sp>
    </p:spTree>
    <p:extLst>
      <p:ext uri="{BB962C8B-B14F-4D97-AF65-F5344CB8AC3E}">
        <p14:creationId xmlns:p14="http://schemas.microsoft.com/office/powerpoint/2010/main" val="1862208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0590" y="384601"/>
            <a:ext cx="9954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We can follow the same process for rounding to any degree of accuracy.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10590" y="1381991"/>
            <a:ext cx="100895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7030A0"/>
                </a:solidFill>
              </a:rPr>
              <a:t>Round  620 656 to the ten.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78082" y="2145268"/>
            <a:ext cx="4801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1. Underline the column you are rounding to.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89273" y="3190009"/>
            <a:ext cx="3117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FF0000"/>
                </a:solidFill>
              </a:rPr>
              <a:t>  6 2 0 6 5 6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07531" y="2871294"/>
            <a:ext cx="3117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  M    </a:t>
            </a:r>
            <a:r>
              <a:rPr lang="en-GB" dirty="0" err="1"/>
              <a:t>Hth</a:t>
            </a:r>
            <a:r>
              <a:rPr lang="en-GB" dirty="0"/>
              <a:t>  </a:t>
            </a:r>
            <a:r>
              <a:rPr lang="en-GB" dirty="0" err="1"/>
              <a:t>Tth</a:t>
            </a:r>
            <a:r>
              <a:rPr lang="en-GB" dirty="0"/>
              <a:t> </a:t>
            </a:r>
            <a:r>
              <a:rPr lang="en-GB" dirty="0" err="1"/>
              <a:t>Th</a:t>
            </a:r>
            <a:r>
              <a:rPr lang="en-GB" dirty="0"/>
              <a:t>   H  T    O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9775844" y="3776541"/>
            <a:ext cx="37011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267197" y="2816879"/>
            <a:ext cx="55799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2. Point to the column that comes before.</a:t>
            </a:r>
          </a:p>
          <a:p>
            <a:r>
              <a:rPr lang="en-GB" dirty="0">
                <a:solidFill>
                  <a:srgbClr val="7030A0"/>
                </a:solidFill>
              </a:rPr>
              <a:t>(this will tell us whether we are rounding up to the next ten or down to the same ten). 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10472057" y="3836340"/>
            <a:ext cx="10886" cy="58326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267197" y="3803683"/>
            <a:ext cx="522068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3. The column you are pointing to shows you whether you are rounding up or down. </a:t>
            </a:r>
          </a:p>
          <a:p>
            <a:r>
              <a:rPr lang="en-GB" sz="1400" dirty="0">
                <a:solidFill>
                  <a:srgbClr val="7030A0"/>
                </a:solidFill>
              </a:rPr>
              <a:t>5 or more round up. </a:t>
            </a:r>
          </a:p>
          <a:p>
            <a:r>
              <a:rPr lang="en-GB" sz="1400" dirty="0">
                <a:solidFill>
                  <a:srgbClr val="7030A0"/>
                </a:solidFill>
              </a:rPr>
              <a:t>4 or less round down</a:t>
            </a:r>
            <a:r>
              <a:rPr lang="en-GB" dirty="0"/>
              <a:t>.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367146" y="5186169"/>
            <a:ext cx="10197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I’m pointing at a 6 so I’m going to round up to the next ten. 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488867" y="5882854"/>
            <a:ext cx="10197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00B050"/>
                </a:solidFill>
              </a:rPr>
              <a:t>620 660</a:t>
            </a:r>
          </a:p>
        </p:txBody>
      </p:sp>
    </p:spTree>
    <p:extLst>
      <p:ext uri="{BB962C8B-B14F-4D97-AF65-F5344CB8AC3E}">
        <p14:creationId xmlns:p14="http://schemas.microsoft.com/office/powerpoint/2010/main" val="3427021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0590" y="384601"/>
            <a:ext cx="9954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We can follow the same process for rounding to any degree of accuracy.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10590" y="1381991"/>
            <a:ext cx="100895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7030A0"/>
                </a:solidFill>
              </a:rPr>
              <a:t>Round 5 182 345 to the nearest ten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78082" y="2145268"/>
            <a:ext cx="4801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1. Underline the column you are rounding to.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89273" y="3190009"/>
            <a:ext cx="3117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FF0000"/>
                </a:solidFill>
              </a:rPr>
              <a:t>  1 8 0 3 4 5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07531" y="2875283"/>
            <a:ext cx="3117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  M    </a:t>
            </a:r>
            <a:r>
              <a:rPr lang="en-GB" dirty="0" err="1"/>
              <a:t>Hth</a:t>
            </a:r>
            <a:r>
              <a:rPr lang="en-GB" dirty="0"/>
              <a:t>  </a:t>
            </a:r>
            <a:r>
              <a:rPr lang="en-GB" dirty="0" err="1"/>
              <a:t>Tth</a:t>
            </a:r>
            <a:r>
              <a:rPr lang="en-GB" dirty="0"/>
              <a:t> </a:t>
            </a:r>
            <a:r>
              <a:rPr lang="en-GB" dirty="0" err="1"/>
              <a:t>Th</a:t>
            </a:r>
            <a:r>
              <a:rPr lang="en-GB" dirty="0"/>
              <a:t>   H  T    O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9738240" y="3803683"/>
            <a:ext cx="37011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267197" y="2816879"/>
            <a:ext cx="55799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2. Point to the column that comes before.</a:t>
            </a:r>
          </a:p>
          <a:p>
            <a:r>
              <a:rPr lang="en-GB" dirty="0">
                <a:solidFill>
                  <a:srgbClr val="7030A0"/>
                </a:solidFill>
              </a:rPr>
              <a:t>(this will tell us whether we are rounding up to the next ten or down to the same ten). 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10348077" y="3772133"/>
            <a:ext cx="10886" cy="58326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267197" y="3803683"/>
            <a:ext cx="522068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3. The column you are pointing to shows you whether you are rounding up or down. </a:t>
            </a:r>
          </a:p>
          <a:p>
            <a:r>
              <a:rPr lang="en-GB" sz="1400" dirty="0">
                <a:solidFill>
                  <a:srgbClr val="7030A0"/>
                </a:solidFill>
              </a:rPr>
              <a:t>5 or more round up. </a:t>
            </a:r>
          </a:p>
          <a:p>
            <a:r>
              <a:rPr lang="en-GB" sz="1400" dirty="0">
                <a:solidFill>
                  <a:srgbClr val="7030A0"/>
                </a:solidFill>
              </a:rPr>
              <a:t>4 or less round down</a:t>
            </a:r>
            <a:r>
              <a:rPr lang="en-GB" dirty="0"/>
              <a:t>.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367146" y="5186169"/>
            <a:ext cx="10197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I’m pointing at a 5 so I’m going to round up to the next ten.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488867" y="5882854"/>
            <a:ext cx="10197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00B050"/>
                </a:solidFill>
              </a:rPr>
              <a:t>180 350</a:t>
            </a:r>
          </a:p>
        </p:txBody>
      </p:sp>
    </p:spTree>
    <p:extLst>
      <p:ext uri="{BB962C8B-B14F-4D97-AF65-F5344CB8AC3E}">
        <p14:creationId xmlns:p14="http://schemas.microsoft.com/office/powerpoint/2010/main" val="3877323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0590" y="384601"/>
            <a:ext cx="9954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We can follow the same process for rounding to any degree of accuracy.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10590" y="1381991"/>
            <a:ext cx="100895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7030A0"/>
                </a:solidFill>
              </a:rPr>
              <a:t>Round 147 382 to the nearest hundred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78082" y="2145268"/>
            <a:ext cx="4801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1. Underline the column you are rounding to.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885216" y="3178419"/>
            <a:ext cx="3117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FF0000"/>
                </a:solidFill>
              </a:rPr>
              <a:t> 1 4 7 3 8 2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07531" y="2883525"/>
            <a:ext cx="3117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  M    </a:t>
            </a:r>
            <a:r>
              <a:rPr lang="en-GB" sz="2000" dirty="0" err="1"/>
              <a:t>Hth</a:t>
            </a:r>
            <a:r>
              <a:rPr lang="en-GB" sz="2000" dirty="0"/>
              <a:t>  </a:t>
            </a:r>
            <a:r>
              <a:rPr lang="en-GB" sz="2000" dirty="0" err="1"/>
              <a:t>Tth</a:t>
            </a:r>
            <a:r>
              <a:rPr lang="en-GB" sz="2000" dirty="0"/>
              <a:t> </a:t>
            </a:r>
            <a:r>
              <a:rPr lang="en-GB" sz="2000" dirty="0" err="1"/>
              <a:t>Th</a:t>
            </a:r>
            <a:r>
              <a:rPr lang="en-GB" sz="2000" dirty="0"/>
              <a:t>   H  T    O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9548665" y="3824750"/>
            <a:ext cx="37011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267197" y="2816879"/>
            <a:ext cx="557991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2. Point to the column that comes before.</a:t>
            </a:r>
          </a:p>
          <a:p>
            <a:r>
              <a:rPr lang="en-GB" sz="1400" dirty="0">
                <a:solidFill>
                  <a:srgbClr val="7030A0"/>
                </a:solidFill>
              </a:rPr>
              <a:t>(this will tell us whether we are rounding up to the next hundred or down to the same hundred).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10114723" y="3789809"/>
            <a:ext cx="10886" cy="58326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267197" y="3803683"/>
            <a:ext cx="522068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3. The column you are pointing to shows you whether you are rounding up or down. </a:t>
            </a:r>
          </a:p>
          <a:p>
            <a:r>
              <a:rPr lang="en-GB" sz="1400" dirty="0">
                <a:solidFill>
                  <a:srgbClr val="7030A0"/>
                </a:solidFill>
              </a:rPr>
              <a:t>5 or more round up. </a:t>
            </a:r>
          </a:p>
          <a:p>
            <a:r>
              <a:rPr lang="en-GB" sz="1400" dirty="0">
                <a:solidFill>
                  <a:srgbClr val="7030A0"/>
                </a:solidFill>
              </a:rPr>
              <a:t>4 or less round down</a:t>
            </a:r>
            <a:r>
              <a:rPr lang="en-GB" dirty="0"/>
              <a:t>.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367146" y="5186169"/>
            <a:ext cx="10197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I’m pointing at a 8 so I’m going to round up to the next hundred.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488867" y="5882854"/>
            <a:ext cx="10197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00B050"/>
                </a:solidFill>
              </a:rPr>
              <a:t>147 400</a:t>
            </a:r>
          </a:p>
        </p:txBody>
      </p:sp>
    </p:spTree>
    <p:extLst>
      <p:ext uri="{BB962C8B-B14F-4D97-AF65-F5344CB8AC3E}">
        <p14:creationId xmlns:p14="http://schemas.microsoft.com/office/powerpoint/2010/main" val="2629360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0590" y="384601"/>
            <a:ext cx="9954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We can follow the same process for rounding to any degree of accuracy.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10590" y="1381991"/>
            <a:ext cx="100895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7030A0"/>
                </a:solidFill>
              </a:rPr>
              <a:t>Round 684 214 to the nearest hundred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78082" y="2145268"/>
            <a:ext cx="4801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1. Underline the column you are rounding to.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885216" y="3178419"/>
            <a:ext cx="3117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rgbClr val="FF0000"/>
                </a:solidFill>
              </a:rPr>
              <a:t> 684 214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88262" y="2901420"/>
            <a:ext cx="3117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  M    </a:t>
            </a:r>
            <a:r>
              <a:rPr lang="en-GB" sz="2000" dirty="0" err="1"/>
              <a:t>Hth</a:t>
            </a:r>
            <a:r>
              <a:rPr lang="en-GB" sz="2000" dirty="0"/>
              <a:t>  </a:t>
            </a:r>
            <a:r>
              <a:rPr lang="en-GB" sz="2000" dirty="0" err="1"/>
              <a:t>Tth</a:t>
            </a:r>
            <a:r>
              <a:rPr lang="en-GB" sz="2000" dirty="0"/>
              <a:t> </a:t>
            </a:r>
            <a:r>
              <a:rPr lang="en-GB" sz="2000" dirty="0" err="1"/>
              <a:t>Th</a:t>
            </a:r>
            <a:r>
              <a:rPr lang="en-GB" sz="2000" dirty="0"/>
              <a:t>   H  T    O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9548665" y="3824750"/>
            <a:ext cx="37011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267197" y="2816879"/>
            <a:ext cx="557991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2. Point to the column that comes before.</a:t>
            </a:r>
          </a:p>
          <a:p>
            <a:r>
              <a:rPr lang="en-GB" sz="1400" dirty="0">
                <a:solidFill>
                  <a:srgbClr val="7030A0"/>
                </a:solidFill>
              </a:rPr>
              <a:t>(this will tell us whether we are rounding up to the next hundred or down to the same hundred).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10074967" y="3866789"/>
            <a:ext cx="10886" cy="58326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267197" y="3803683"/>
            <a:ext cx="522068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3. The column you are pointing to shows you whether you are rounding up or down. </a:t>
            </a:r>
          </a:p>
          <a:p>
            <a:r>
              <a:rPr lang="en-GB" sz="1400" dirty="0">
                <a:solidFill>
                  <a:srgbClr val="7030A0"/>
                </a:solidFill>
              </a:rPr>
              <a:t>5 or more round up. </a:t>
            </a:r>
          </a:p>
          <a:p>
            <a:r>
              <a:rPr lang="en-GB" sz="1400" dirty="0">
                <a:solidFill>
                  <a:srgbClr val="7030A0"/>
                </a:solidFill>
              </a:rPr>
              <a:t>4 or less round down</a:t>
            </a:r>
            <a:r>
              <a:rPr lang="en-GB" dirty="0"/>
              <a:t>.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367146" y="5186169"/>
            <a:ext cx="10197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I’m pointing at a 1 so I’m going to round down. The hundreds will stay the same. 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488867" y="5882854"/>
            <a:ext cx="10197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00B050"/>
                </a:solidFill>
              </a:rPr>
              <a:t>684 200</a:t>
            </a:r>
          </a:p>
        </p:txBody>
      </p:sp>
    </p:spTree>
    <p:extLst>
      <p:ext uri="{BB962C8B-B14F-4D97-AF65-F5344CB8AC3E}">
        <p14:creationId xmlns:p14="http://schemas.microsoft.com/office/powerpoint/2010/main" val="413430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  <p:bldP spid="13" grpId="0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0590" y="384601"/>
            <a:ext cx="9954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We can follow the same process for rounding to any degree of accuracy.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10590" y="1381991"/>
            <a:ext cx="100895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7030A0"/>
                </a:solidFill>
              </a:rPr>
              <a:t>Round 700 524 to the nearest hundred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78082" y="2145268"/>
            <a:ext cx="4801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1. Underline the column you are rounding to.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885216" y="3178419"/>
            <a:ext cx="3117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rgbClr val="FF0000"/>
                </a:solidFill>
              </a:rPr>
              <a:t>700 524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88262" y="2901420"/>
            <a:ext cx="3117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  M    </a:t>
            </a:r>
            <a:r>
              <a:rPr lang="en-GB" sz="2000" dirty="0" err="1"/>
              <a:t>Hth</a:t>
            </a:r>
            <a:r>
              <a:rPr lang="en-GB" sz="2000" dirty="0"/>
              <a:t>  </a:t>
            </a:r>
            <a:r>
              <a:rPr lang="en-GB" sz="2000" dirty="0" err="1"/>
              <a:t>Tth</a:t>
            </a:r>
            <a:r>
              <a:rPr lang="en-GB" sz="2000" dirty="0"/>
              <a:t> </a:t>
            </a:r>
            <a:r>
              <a:rPr lang="en-GB" sz="2000" dirty="0" err="1"/>
              <a:t>Th</a:t>
            </a:r>
            <a:r>
              <a:rPr lang="en-GB" sz="2000" dirty="0"/>
              <a:t>   H  T    O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9548665" y="3824750"/>
            <a:ext cx="37011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267197" y="2816879"/>
            <a:ext cx="557991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2. Point to the column that comes before.</a:t>
            </a:r>
          </a:p>
          <a:p>
            <a:r>
              <a:rPr lang="en-GB" sz="1400" dirty="0">
                <a:solidFill>
                  <a:srgbClr val="7030A0"/>
                </a:solidFill>
              </a:rPr>
              <a:t>(this will tell us whether we are rounding up to the next hundred or down to the same hundred).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10074967" y="3866789"/>
            <a:ext cx="10886" cy="58326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267197" y="3803683"/>
            <a:ext cx="522068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3. The column you are pointing to shows you whether you are rounding up or down. </a:t>
            </a:r>
          </a:p>
          <a:p>
            <a:r>
              <a:rPr lang="en-GB" sz="1400" dirty="0">
                <a:solidFill>
                  <a:srgbClr val="7030A0"/>
                </a:solidFill>
              </a:rPr>
              <a:t>5 or more round up. </a:t>
            </a:r>
          </a:p>
          <a:p>
            <a:r>
              <a:rPr lang="en-GB" sz="1400" dirty="0">
                <a:solidFill>
                  <a:srgbClr val="7030A0"/>
                </a:solidFill>
              </a:rPr>
              <a:t>4 or less round down</a:t>
            </a:r>
            <a:r>
              <a:rPr lang="en-GB" dirty="0"/>
              <a:t>.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367146" y="5186169"/>
            <a:ext cx="10197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I’m pointing at a 2 so I’m going to round down. The hundreds will stay the same. 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488867" y="5882854"/>
            <a:ext cx="10197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00B050"/>
                </a:solidFill>
              </a:rPr>
              <a:t>700 500</a:t>
            </a:r>
          </a:p>
        </p:txBody>
      </p:sp>
    </p:spTree>
    <p:extLst>
      <p:ext uri="{BB962C8B-B14F-4D97-AF65-F5344CB8AC3E}">
        <p14:creationId xmlns:p14="http://schemas.microsoft.com/office/powerpoint/2010/main" val="1358570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  <p:bldP spid="13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0590" y="384601"/>
            <a:ext cx="9954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We can follow the same process for rounding to any degree of accuracy.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10590" y="1381991"/>
            <a:ext cx="100895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7030A0"/>
                </a:solidFill>
              </a:rPr>
              <a:t>Round 841 256 to the nearest thousand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78082" y="2145268"/>
            <a:ext cx="4801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1. Underline the column you are rounding to.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885216" y="3178419"/>
            <a:ext cx="3117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rgbClr val="FF0000"/>
                </a:solidFill>
              </a:rPr>
              <a:t>841 256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88262" y="2901420"/>
            <a:ext cx="3117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  M    </a:t>
            </a:r>
            <a:r>
              <a:rPr lang="en-GB" sz="2000" dirty="0" err="1"/>
              <a:t>Hth</a:t>
            </a:r>
            <a:r>
              <a:rPr lang="en-GB" sz="2000" dirty="0"/>
              <a:t>  </a:t>
            </a:r>
            <a:r>
              <a:rPr lang="en-GB" sz="2000" dirty="0" err="1"/>
              <a:t>Tth</a:t>
            </a:r>
            <a:r>
              <a:rPr lang="en-GB" sz="2000" dirty="0"/>
              <a:t> </a:t>
            </a:r>
            <a:r>
              <a:rPr lang="en-GB" sz="2000" dirty="0" err="1"/>
              <a:t>Th</a:t>
            </a:r>
            <a:r>
              <a:rPr lang="en-GB" sz="2000" dirty="0"/>
              <a:t>   H  T    O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9058334" y="3866789"/>
            <a:ext cx="37011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267197" y="2816879"/>
            <a:ext cx="557991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2. Point to the column that comes before.</a:t>
            </a:r>
          </a:p>
          <a:p>
            <a:r>
              <a:rPr lang="en-GB" sz="1400" dirty="0">
                <a:solidFill>
                  <a:srgbClr val="7030A0"/>
                </a:solidFill>
              </a:rPr>
              <a:t>(this will tell us whether we are rounding up to the next thousand or down to the same thousand).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9625403" y="3866789"/>
            <a:ext cx="10886" cy="58326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267197" y="3803683"/>
            <a:ext cx="522068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3. The column you are pointing to shows you whether you are rounding up or down. </a:t>
            </a:r>
          </a:p>
          <a:p>
            <a:r>
              <a:rPr lang="en-GB" sz="1400" dirty="0">
                <a:solidFill>
                  <a:srgbClr val="7030A0"/>
                </a:solidFill>
              </a:rPr>
              <a:t>5 or more round up. </a:t>
            </a:r>
          </a:p>
          <a:p>
            <a:r>
              <a:rPr lang="en-GB" sz="1400" dirty="0">
                <a:solidFill>
                  <a:srgbClr val="7030A0"/>
                </a:solidFill>
              </a:rPr>
              <a:t>4 or less round down</a:t>
            </a:r>
            <a:r>
              <a:rPr lang="en-GB" dirty="0"/>
              <a:t>.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367146" y="5186169"/>
            <a:ext cx="10197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I’m pointing at a 2 so I’m going to round down. The thousands will stay the same.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488867" y="5882854"/>
            <a:ext cx="10197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00B050"/>
                </a:solidFill>
              </a:rPr>
              <a:t>841 000</a:t>
            </a:r>
          </a:p>
        </p:txBody>
      </p:sp>
    </p:spTree>
    <p:extLst>
      <p:ext uri="{BB962C8B-B14F-4D97-AF65-F5344CB8AC3E}">
        <p14:creationId xmlns:p14="http://schemas.microsoft.com/office/powerpoint/2010/main" val="530762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745</TotalTime>
  <Words>1051</Words>
  <Application>Microsoft Office PowerPoint</Application>
  <PresentationFormat>Widescreen</PresentationFormat>
  <Paragraphs>102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Franklin Gothic Book</vt:lpstr>
      <vt:lpstr>Crop</vt:lpstr>
      <vt:lpstr>Year 5 Revision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67</cp:revision>
  <dcterms:created xsi:type="dcterms:W3CDTF">2020-03-20T11:22:32Z</dcterms:created>
  <dcterms:modified xsi:type="dcterms:W3CDTF">2020-06-04T08:42:46Z</dcterms:modified>
</cp:coreProperties>
</file>