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14628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80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43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17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966077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25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96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258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29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413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847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6547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/>
              <a:t>Year 5 Revision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7ADEEF-3406-4D4D-A9E2-0CF8DEA316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GB" dirty="0"/>
              <a:t>Number and Place Value #4</a:t>
            </a:r>
          </a:p>
          <a:p>
            <a:r>
              <a:rPr lang="en-GB" dirty="0"/>
              <a:t>Rounding to the nearest 10 000 and 100 000</a:t>
            </a:r>
          </a:p>
        </p:txBody>
      </p:sp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10591" y="800100"/>
            <a:ext cx="99544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We round numbers to give a more approximate value.</a:t>
            </a:r>
          </a:p>
          <a:p>
            <a:pPr algn="ctr"/>
            <a:endParaRPr lang="en-GB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1762990" y="1783497"/>
            <a:ext cx="99544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We are saying which number it is closest to.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62990" y="3245152"/>
            <a:ext cx="99544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7030A0"/>
                </a:solidFill>
              </a:rPr>
              <a:t>For example, when rounding to the nearest ten thousand we are explaining which ten thousand that number is closest to. </a:t>
            </a:r>
          </a:p>
        </p:txBody>
      </p:sp>
    </p:spTree>
    <p:extLst>
      <p:ext uri="{BB962C8B-B14F-4D97-AF65-F5344CB8AC3E}">
        <p14:creationId xmlns:p14="http://schemas.microsoft.com/office/powerpoint/2010/main" val="1087225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10590" y="384601"/>
            <a:ext cx="99544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We can follow the same process for rounding to any degree of accuracy.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610590" y="1381991"/>
            <a:ext cx="100895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srgbClr val="7030A0"/>
                </a:solidFill>
              </a:rPr>
              <a:t>Round  763 562 to the nearest ten thousand.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78082" y="2145268"/>
            <a:ext cx="48013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1. Underline the column you are rounding to.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689273" y="3190009"/>
            <a:ext cx="3117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rgbClr val="FF0000"/>
                </a:solidFill>
              </a:rPr>
              <a:t>  7 6 3 5 6 2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596507" y="2883970"/>
            <a:ext cx="31172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  M    </a:t>
            </a:r>
            <a:r>
              <a:rPr lang="en-GB" sz="2000" dirty="0" err="1"/>
              <a:t>Hth</a:t>
            </a:r>
            <a:r>
              <a:rPr lang="en-GB" sz="2000" dirty="0"/>
              <a:t>  </a:t>
            </a:r>
            <a:r>
              <a:rPr lang="en-GB" sz="2000" dirty="0" err="1"/>
              <a:t>Tth</a:t>
            </a:r>
            <a:r>
              <a:rPr lang="en-GB" sz="2000" dirty="0"/>
              <a:t> </a:t>
            </a:r>
            <a:r>
              <a:rPr lang="en-GB" sz="2000" dirty="0" err="1"/>
              <a:t>Th</a:t>
            </a:r>
            <a:r>
              <a:rPr lang="en-GB" sz="2000" dirty="0"/>
              <a:t>   H  T    O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8662661" y="3770697"/>
            <a:ext cx="370115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267197" y="2816879"/>
            <a:ext cx="557991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2. Point to the column that comes before.</a:t>
            </a:r>
          </a:p>
          <a:p>
            <a:r>
              <a:rPr lang="en-GB" sz="1400" dirty="0">
                <a:solidFill>
                  <a:srgbClr val="7030A0"/>
                </a:solidFill>
              </a:rPr>
              <a:t>(this will tell us whether we are rounding up to the next ten thousand or down to the same ten thousand). 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flipH="1" flipV="1">
            <a:off x="9248382" y="3708387"/>
            <a:ext cx="10886" cy="58326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267197" y="3803683"/>
            <a:ext cx="5220689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3. The column you are pointing to shows you whether you are rounding up or down. </a:t>
            </a:r>
          </a:p>
          <a:p>
            <a:r>
              <a:rPr lang="en-GB" sz="1400" dirty="0">
                <a:solidFill>
                  <a:srgbClr val="7030A0"/>
                </a:solidFill>
              </a:rPr>
              <a:t>5 or more round up. </a:t>
            </a:r>
          </a:p>
          <a:p>
            <a:r>
              <a:rPr lang="en-GB" sz="1400" dirty="0">
                <a:solidFill>
                  <a:srgbClr val="7030A0"/>
                </a:solidFill>
              </a:rPr>
              <a:t>4 or less round down</a:t>
            </a:r>
            <a:r>
              <a:rPr lang="en-GB" dirty="0"/>
              <a:t>.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367146" y="5186169"/>
            <a:ext cx="101979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I’m pointing at a 3 so I am rounding down. The number of ten thousands will stay the same.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488867" y="5882854"/>
            <a:ext cx="101979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rgbClr val="00B050"/>
                </a:solidFill>
              </a:rPr>
              <a:t>760 000</a:t>
            </a:r>
          </a:p>
        </p:txBody>
      </p:sp>
    </p:spTree>
    <p:extLst>
      <p:ext uri="{BB962C8B-B14F-4D97-AF65-F5344CB8AC3E}">
        <p14:creationId xmlns:p14="http://schemas.microsoft.com/office/powerpoint/2010/main" val="1862208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9" grpId="0"/>
      <p:bldP spid="13" grpId="0"/>
      <p:bldP spid="14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10590" y="384601"/>
            <a:ext cx="99544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We can follow the same process for rounding to any degree of accuracy.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610590" y="1381991"/>
            <a:ext cx="100895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srgbClr val="7030A0"/>
                </a:solidFill>
              </a:rPr>
              <a:t>Round  841 546 to the nearest ten thousand.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78082" y="2145268"/>
            <a:ext cx="48013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1. Underline the column you are rounding to.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689273" y="3190009"/>
            <a:ext cx="31172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>
                <a:solidFill>
                  <a:srgbClr val="FF0000"/>
                </a:solidFill>
              </a:rPr>
              <a:t>841 546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485026" y="2887248"/>
            <a:ext cx="31172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  M    </a:t>
            </a:r>
            <a:r>
              <a:rPr lang="en-GB" sz="2000" dirty="0" err="1"/>
              <a:t>Hth</a:t>
            </a:r>
            <a:r>
              <a:rPr lang="en-GB" sz="2000" dirty="0"/>
              <a:t>  </a:t>
            </a:r>
            <a:r>
              <a:rPr lang="en-GB" sz="2000" dirty="0" err="1"/>
              <a:t>Tth</a:t>
            </a:r>
            <a:r>
              <a:rPr lang="en-GB" sz="2000" dirty="0"/>
              <a:t> </a:t>
            </a:r>
            <a:r>
              <a:rPr lang="en-GB" sz="2000" dirty="0" err="1"/>
              <a:t>Th</a:t>
            </a:r>
            <a:r>
              <a:rPr lang="en-GB" sz="2000" dirty="0"/>
              <a:t>   H  T    O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8569896" y="3851966"/>
            <a:ext cx="370115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267197" y="2816879"/>
            <a:ext cx="557991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2. Point to the column that comes before.</a:t>
            </a:r>
          </a:p>
          <a:p>
            <a:r>
              <a:rPr lang="en-GB" sz="1400" dirty="0">
                <a:solidFill>
                  <a:srgbClr val="7030A0"/>
                </a:solidFill>
              </a:rPr>
              <a:t>(this will tell us whether we are rounding up to the next ten thousand or down to the same ten thousand). 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flipH="1" flipV="1">
            <a:off x="9064960" y="3818374"/>
            <a:ext cx="10886" cy="58326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267197" y="3803683"/>
            <a:ext cx="5220689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3. The column you are pointing to shows you whether you are rounding up or down. </a:t>
            </a:r>
          </a:p>
          <a:p>
            <a:r>
              <a:rPr lang="en-GB" sz="1400" dirty="0">
                <a:solidFill>
                  <a:srgbClr val="7030A0"/>
                </a:solidFill>
              </a:rPr>
              <a:t>5 or more round up. </a:t>
            </a:r>
          </a:p>
          <a:p>
            <a:r>
              <a:rPr lang="en-GB" sz="1400" dirty="0">
                <a:solidFill>
                  <a:srgbClr val="7030A0"/>
                </a:solidFill>
              </a:rPr>
              <a:t>4 or less round down</a:t>
            </a:r>
            <a:r>
              <a:rPr lang="en-GB" dirty="0"/>
              <a:t>.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367146" y="5186169"/>
            <a:ext cx="101979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I’m pointing at a 1 so I am rounding down. The number of ten thousands will stay the same.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488867" y="5882854"/>
            <a:ext cx="101979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rgbClr val="00B050"/>
                </a:solidFill>
              </a:rPr>
              <a:t>840 000</a:t>
            </a:r>
          </a:p>
        </p:txBody>
      </p:sp>
    </p:spTree>
    <p:extLst>
      <p:ext uri="{BB962C8B-B14F-4D97-AF65-F5344CB8AC3E}">
        <p14:creationId xmlns:p14="http://schemas.microsoft.com/office/powerpoint/2010/main" val="3731384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9" grpId="0"/>
      <p:bldP spid="13" grpId="0"/>
      <p:bldP spid="14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10590" y="384601"/>
            <a:ext cx="99544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We can follow the same process for rounding to any degree of accuracy.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610590" y="1381991"/>
            <a:ext cx="100895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srgbClr val="7030A0"/>
                </a:solidFill>
              </a:rPr>
              <a:t>Round  276 820 to the nearest ten thousand.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78082" y="2145268"/>
            <a:ext cx="48013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1. Underline the column you are rounding to.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689273" y="3190009"/>
            <a:ext cx="31172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>
                <a:solidFill>
                  <a:srgbClr val="FF0000"/>
                </a:solidFill>
              </a:rPr>
              <a:t>276 820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485026" y="2887248"/>
            <a:ext cx="31172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  M    </a:t>
            </a:r>
            <a:r>
              <a:rPr lang="en-GB" sz="2000" dirty="0" err="1"/>
              <a:t>Hth</a:t>
            </a:r>
            <a:r>
              <a:rPr lang="en-GB" sz="2000" dirty="0"/>
              <a:t>  </a:t>
            </a:r>
            <a:r>
              <a:rPr lang="en-GB" sz="2000" dirty="0" err="1"/>
              <a:t>Tth</a:t>
            </a:r>
            <a:r>
              <a:rPr lang="en-GB" sz="2000" dirty="0"/>
              <a:t> </a:t>
            </a:r>
            <a:r>
              <a:rPr lang="en-GB" sz="2000" dirty="0" err="1"/>
              <a:t>Th</a:t>
            </a:r>
            <a:r>
              <a:rPr lang="en-GB" sz="2000" dirty="0"/>
              <a:t>   H  T    O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8569896" y="3851966"/>
            <a:ext cx="370115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267197" y="2816879"/>
            <a:ext cx="557991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2. Point to the column that comes before.</a:t>
            </a:r>
          </a:p>
          <a:p>
            <a:r>
              <a:rPr lang="en-GB" sz="1400" dirty="0">
                <a:solidFill>
                  <a:srgbClr val="7030A0"/>
                </a:solidFill>
              </a:rPr>
              <a:t>(this will tell us whether we are rounding up to the next ten thousand or down to the same ten thousand). 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flipH="1" flipV="1">
            <a:off x="9064960" y="3818374"/>
            <a:ext cx="10886" cy="58326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267197" y="3803683"/>
            <a:ext cx="5220689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3. The column you are pointing to shows you whether you are rounding up or down. </a:t>
            </a:r>
          </a:p>
          <a:p>
            <a:r>
              <a:rPr lang="en-GB" sz="1400" dirty="0">
                <a:solidFill>
                  <a:srgbClr val="7030A0"/>
                </a:solidFill>
              </a:rPr>
              <a:t>5 or more round up. </a:t>
            </a:r>
          </a:p>
          <a:p>
            <a:r>
              <a:rPr lang="en-GB" sz="1400" dirty="0">
                <a:solidFill>
                  <a:srgbClr val="7030A0"/>
                </a:solidFill>
              </a:rPr>
              <a:t>4 or less round down</a:t>
            </a:r>
            <a:r>
              <a:rPr lang="en-GB" dirty="0"/>
              <a:t>.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367146" y="5186169"/>
            <a:ext cx="101979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I’m pointing at a 6 so I am rounding up the next ten thousand.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488867" y="5882854"/>
            <a:ext cx="101979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rgbClr val="00B050"/>
                </a:solidFill>
              </a:rPr>
              <a:t>280 000</a:t>
            </a:r>
          </a:p>
        </p:txBody>
      </p:sp>
    </p:spTree>
    <p:extLst>
      <p:ext uri="{BB962C8B-B14F-4D97-AF65-F5344CB8AC3E}">
        <p14:creationId xmlns:p14="http://schemas.microsoft.com/office/powerpoint/2010/main" val="713384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9" grpId="0"/>
      <p:bldP spid="13" grpId="0"/>
      <p:bldP spid="14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10590" y="384601"/>
            <a:ext cx="99544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We can follow the same process for rounding to any degree of accuracy.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610590" y="1381991"/>
            <a:ext cx="100895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srgbClr val="7030A0"/>
                </a:solidFill>
              </a:rPr>
              <a:t>Round  841 765 to the nearest hundred thousand.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78082" y="2145268"/>
            <a:ext cx="48013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1. Underline the column you are rounding to.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748842" y="3260768"/>
            <a:ext cx="31172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>
                <a:solidFill>
                  <a:srgbClr val="FF0000"/>
                </a:solidFill>
              </a:rPr>
              <a:t>841 765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485026" y="2887248"/>
            <a:ext cx="31172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  M    </a:t>
            </a:r>
            <a:r>
              <a:rPr lang="en-GB" sz="2000" dirty="0" err="1"/>
              <a:t>Hth</a:t>
            </a:r>
            <a:r>
              <a:rPr lang="en-GB" sz="2000" dirty="0"/>
              <a:t>  </a:t>
            </a:r>
            <a:r>
              <a:rPr lang="en-GB" sz="2000" dirty="0" err="1"/>
              <a:t>Tth</a:t>
            </a:r>
            <a:r>
              <a:rPr lang="en-GB" sz="2000" dirty="0"/>
              <a:t> </a:t>
            </a:r>
            <a:r>
              <a:rPr lang="en-GB" sz="2000" dirty="0" err="1"/>
              <a:t>Th</a:t>
            </a:r>
            <a:r>
              <a:rPr lang="en-GB" sz="2000" dirty="0"/>
              <a:t>   H  T    O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8308166" y="3968654"/>
            <a:ext cx="370115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267197" y="2816879"/>
            <a:ext cx="557991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2. Point to the column that comes before.</a:t>
            </a:r>
          </a:p>
          <a:p>
            <a:r>
              <a:rPr lang="en-GB" sz="1400" dirty="0">
                <a:solidFill>
                  <a:srgbClr val="7030A0"/>
                </a:solidFill>
              </a:rPr>
              <a:t>(this will tell us whether we are rounding up to the next hundred thousand or  down to the same hundred thousand). 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flipH="1" flipV="1">
            <a:off x="8931211" y="3968654"/>
            <a:ext cx="10886" cy="58326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267197" y="3803683"/>
            <a:ext cx="5220689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3. The column you are pointing to shows you whether you are rounding up or down. </a:t>
            </a:r>
          </a:p>
          <a:p>
            <a:r>
              <a:rPr lang="en-GB" sz="1400" dirty="0">
                <a:solidFill>
                  <a:srgbClr val="7030A0"/>
                </a:solidFill>
              </a:rPr>
              <a:t>5 or more round up. </a:t>
            </a:r>
          </a:p>
          <a:p>
            <a:r>
              <a:rPr lang="en-GB" sz="1400" dirty="0">
                <a:solidFill>
                  <a:srgbClr val="7030A0"/>
                </a:solidFill>
              </a:rPr>
              <a:t>4 or less round down</a:t>
            </a:r>
            <a:r>
              <a:rPr lang="en-GB" dirty="0"/>
              <a:t>.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367146" y="5186169"/>
            <a:ext cx="101979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I’m pointing at a 4 so I am rounding down. The hundred thousands will stay the same.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488867" y="5882854"/>
            <a:ext cx="101979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rgbClr val="00B050"/>
                </a:solidFill>
              </a:rPr>
              <a:t>800 000</a:t>
            </a:r>
          </a:p>
        </p:txBody>
      </p:sp>
    </p:spTree>
    <p:extLst>
      <p:ext uri="{BB962C8B-B14F-4D97-AF65-F5344CB8AC3E}">
        <p14:creationId xmlns:p14="http://schemas.microsoft.com/office/powerpoint/2010/main" val="1052224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9" grpId="0"/>
      <p:bldP spid="13" grpId="0"/>
      <p:bldP spid="14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10590" y="384601"/>
            <a:ext cx="99544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We can follow the same process for rounding to any degree of accuracy.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610590" y="1381991"/>
            <a:ext cx="100895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srgbClr val="7030A0"/>
                </a:solidFill>
              </a:rPr>
              <a:t>Round  186 214 to the nearest hundred thousand.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78082" y="2145268"/>
            <a:ext cx="48013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1. Underline the column you are rounding to.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748842" y="3260768"/>
            <a:ext cx="31172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>
                <a:solidFill>
                  <a:srgbClr val="FF0000"/>
                </a:solidFill>
              </a:rPr>
              <a:t>186 214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485026" y="2887248"/>
            <a:ext cx="31172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  M    </a:t>
            </a:r>
            <a:r>
              <a:rPr lang="en-GB" sz="2000" dirty="0" err="1"/>
              <a:t>Hth</a:t>
            </a:r>
            <a:r>
              <a:rPr lang="en-GB" sz="2000" dirty="0"/>
              <a:t>  </a:t>
            </a:r>
            <a:r>
              <a:rPr lang="en-GB" sz="2000" dirty="0" err="1"/>
              <a:t>Tth</a:t>
            </a:r>
            <a:r>
              <a:rPr lang="en-GB" sz="2000" dirty="0"/>
              <a:t> </a:t>
            </a:r>
            <a:r>
              <a:rPr lang="en-GB" sz="2000" dirty="0" err="1"/>
              <a:t>Th</a:t>
            </a:r>
            <a:r>
              <a:rPr lang="en-GB" sz="2000" dirty="0"/>
              <a:t>   H  T    O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8308166" y="3968654"/>
            <a:ext cx="370115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267197" y="2816879"/>
            <a:ext cx="557991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2. Point to the column that comes before.</a:t>
            </a:r>
          </a:p>
          <a:p>
            <a:r>
              <a:rPr lang="en-GB" sz="1400" dirty="0">
                <a:solidFill>
                  <a:srgbClr val="7030A0"/>
                </a:solidFill>
              </a:rPr>
              <a:t>(this will tell us whether we are rounding up to the next hundred thousand or  down to the same hundred thousand). 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flipH="1" flipV="1">
            <a:off x="8931211" y="3968654"/>
            <a:ext cx="10886" cy="58326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267197" y="3803683"/>
            <a:ext cx="5220689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3. The column you are pointing to shows you whether you are rounding up or down. </a:t>
            </a:r>
          </a:p>
          <a:p>
            <a:r>
              <a:rPr lang="en-GB" sz="1400" dirty="0">
                <a:solidFill>
                  <a:srgbClr val="7030A0"/>
                </a:solidFill>
              </a:rPr>
              <a:t>5 or more round up. </a:t>
            </a:r>
          </a:p>
          <a:p>
            <a:r>
              <a:rPr lang="en-GB" sz="1400" dirty="0">
                <a:solidFill>
                  <a:srgbClr val="7030A0"/>
                </a:solidFill>
              </a:rPr>
              <a:t>4 or less round down</a:t>
            </a:r>
            <a:r>
              <a:rPr lang="en-GB" dirty="0"/>
              <a:t>.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367146" y="5186169"/>
            <a:ext cx="101979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 am pointing at an 8 so I am going to round up to the next hundred thousand.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488867" y="5882854"/>
            <a:ext cx="101979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rgbClr val="00B050"/>
                </a:solidFill>
              </a:rPr>
              <a:t>200 000</a:t>
            </a:r>
          </a:p>
        </p:txBody>
      </p:sp>
    </p:spTree>
    <p:extLst>
      <p:ext uri="{BB962C8B-B14F-4D97-AF65-F5344CB8AC3E}">
        <p14:creationId xmlns:p14="http://schemas.microsoft.com/office/powerpoint/2010/main" val="1223954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9" grpId="0"/>
      <p:bldP spid="13" grpId="0"/>
      <p:bldP spid="14" grpId="0"/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10590" y="384601"/>
            <a:ext cx="99544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We can follow the same process for rounding to any degree of accuracy.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610590" y="1381991"/>
            <a:ext cx="100895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srgbClr val="7030A0"/>
                </a:solidFill>
              </a:rPr>
              <a:t>Round  754 265 to the nearest hundred thousand.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78082" y="2145268"/>
            <a:ext cx="48013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1. Underline the column you are rounding to.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748842" y="3260768"/>
            <a:ext cx="31172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>
                <a:solidFill>
                  <a:srgbClr val="FF0000"/>
                </a:solidFill>
              </a:rPr>
              <a:t>754 265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485026" y="2887248"/>
            <a:ext cx="31172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  M    </a:t>
            </a:r>
            <a:r>
              <a:rPr lang="en-GB" sz="2000" dirty="0" err="1"/>
              <a:t>Hth</a:t>
            </a:r>
            <a:r>
              <a:rPr lang="en-GB" sz="2000" dirty="0"/>
              <a:t>  </a:t>
            </a:r>
            <a:r>
              <a:rPr lang="en-GB" sz="2000" dirty="0" err="1"/>
              <a:t>Tth</a:t>
            </a:r>
            <a:r>
              <a:rPr lang="en-GB" sz="2000" dirty="0"/>
              <a:t> </a:t>
            </a:r>
            <a:r>
              <a:rPr lang="en-GB" sz="2000" dirty="0" err="1"/>
              <a:t>Th</a:t>
            </a:r>
            <a:r>
              <a:rPr lang="en-GB" sz="2000" dirty="0"/>
              <a:t>   H  T    O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8308166" y="3968654"/>
            <a:ext cx="370115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267197" y="2816879"/>
            <a:ext cx="557991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2. Point to the column that comes before.</a:t>
            </a:r>
          </a:p>
          <a:p>
            <a:r>
              <a:rPr lang="en-GB" sz="1400" dirty="0">
                <a:solidFill>
                  <a:srgbClr val="7030A0"/>
                </a:solidFill>
              </a:rPr>
              <a:t>(this will tell us whether we are rounding up to the next hundred thousand or  down to the same hundred thousand). 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flipH="1" flipV="1">
            <a:off x="8931211" y="3968654"/>
            <a:ext cx="10886" cy="58326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267197" y="3803683"/>
            <a:ext cx="5220689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3. The column you are pointing to shows you whether you are rounding up or down. </a:t>
            </a:r>
          </a:p>
          <a:p>
            <a:r>
              <a:rPr lang="en-GB" sz="1400" dirty="0">
                <a:solidFill>
                  <a:srgbClr val="7030A0"/>
                </a:solidFill>
              </a:rPr>
              <a:t>5 or more round up. </a:t>
            </a:r>
          </a:p>
          <a:p>
            <a:r>
              <a:rPr lang="en-GB" sz="1400" dirty="0">
                <a:solidFill>
                  <a:srgbClr val="7030A0"/>
                </a:solidFill>
              </a:rPr>
              <a:t>4 or less round down</a:t>
            </a:r>
            <a:r>
              <a:rPr lang="en-GB" dirty="0"/>
              <a:t>.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367146" y="5186169"/>
            <a:ext cx="101979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 am pointing at an 5 so I am going to round up to the next hundred thousand.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488867" y="5882854"/>
            <a:ext cx="101979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rgbClr val="00B050"/>
                </a:solidFill>
              </a:rPr>
              <a:t>800 000</a:t>
            </a:r>
          </a:p>
        </p:txBody>
      </p:sp>
    </p:spTree>
    <p:extLst>
      <p:ext uri="{BB962C8B-B14F-4D97-AF65-F5344CB8AC3E}">
        <p14:creationId xmlns:p14="http://schemas.microsoft.com/office/powerpoint/2010/main" val="2136575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9" grpId="0"/>
      <p:bldP spid="13" grpId="0"/>
      <p:bldP spid="14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10590" y="384601"/>
            <a:ext cx="99544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We can follow the same process for rounding to any degree of accuracy.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610590" y="1381991"/>
            <a:ext cx="100895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srgbClr val="7030A0"/>
                </a:solidFill>
              </a:rPr>
              <a:t>Round  215 865 to the nearest hundred thousand.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78082" y="2145268"/>
            <a:ext cx="48013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1. Underline the column you are rounding to.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748842" y="3260768"/>
            <a:ext cx="31172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>
                <a:solidFill>
                  <a:srgbClr val="FF0000"/>
                </a:solidFill>
              </a:rPr>
              <a:t>215 862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485026" y="2887248"/>
            <a:ext cx="31172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  M    </a:t>
            </a:r>
            <a:r>
              <a:rPr lang="en-GB" sz="2000" dirty="0" err="1"/>
              <a:t>Hth</a:t>
            </a:r>
            <a:r>
              <a:rPr lang="en-GB" sz="2000" dirty="0"/>
              <a:t>  </a:t>
            </a:r>
            <a:r>
              <a:rPr lang="en-GB" sz="2000" dirty="0" err="1"/>
              <a:t>Tth</a:t>
            </a:r>
            <a:r>
              <a:rPr lang="en-GB" sz="2000" dirty="0"/>
              <a:t> </a:t>
            </a:r>
            <a:r>
              <a:rPr lang="en-GB" sz="2000" dirty="0" err="1"/>
              <a:t>Th</a:t>
            </a:r>
            <a:r>
              <a:rPr lang="en-GB" sz="2000" dirty="0"/>
              <a:t>   H  T    O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8308166" y="3968654"/>
            <a:ext cx="370115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267197" y="2816879"/>
            <a:ext cx="557991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2. Point to the column that comes before.</a:t>
            </a:r>
          </a:p>
          <a:p>
            <a:r>
              <a:rPr lang="en-GB" sz="1400" dirty="0">
                <a:solidFill>
                  <a:srgbClr val="7030A0"/>
                </a:solidFill>
              </a:rPr>
              <a:t>(this will tell us whether we are rounding up to the next hundred thousand or  down to the same hundred thousand). 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flipH="1" flipV="1">
            <a:off x="8931211" y="3968654"/>
            <a:ext cx="10886" cy="58326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267197" y="3803683"/>
            <a:ext cx="5220689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3. The column you are pointing to shows you whether you are rounding up or down. </a:t>
            </a:r>
          </a:p>
          <a:p>
            <a:r>
              <a:rPr lang="en-GB" sz="1400" dirty="0">
                <a:solidFill>
                  <a:srgbClr val="7030A0"/>
                </a:solidFill>
              </a:rPr>
              <a:t>5 or more round up. </a:t>
            </a:r>
          </a:p>
          <a:p>
            <a:r>
              <a:rPr lang="en-GB" sz="1400" dirty="0">
                <a:solidFill>
                  <a:srgbClr val="7030A0"/>
                </a:solidFill>
              </a:rPr>
              <a:t>4 or less round down</a:t>
            </a:r>
            <a:r>
              <a:rPr lang="en-GB" dirty="0"/>
              <a:t>.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367146" y="5186169"/>
            <a:ext cx="101979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 am pointing at a 1 so I am going to round down. The number of hundred thousands will stay the same.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488867" y="5882854"/>
            <a:ext cx="101979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rgbClr val="00B050"/>
                </a:solidFill>
              </a:rPr>
              <a:t>200 000</a:t>
            </a:r>
          </a:p>
        </p:txBody>
      </p:sp>
    </p:spTree>
    <p:extLst>
      <p:ext uri="{BB962C8B-B14F-4D97-AF65-F5344CB8AC3E}">
        <p14:creationId xmlns:p14="http://schemas.microsoft.com/office/powerpoint/2010/main" val="1156002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9" grpId="0"/>
      <p:bldP spid="13" grpId="0"/>
      <p:bldP spid="14" grpId="0"/>
      <p:bldP spid="15" grpId="0"/>
    </p:bld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753</TotalTime>
  <Words>959</Words>
  <Application>Microsoft Office PowerPoint</Application>
  <PresentationFormat>Widescreen</PresentationFormat>
  <Paragraphs>90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Franklin Gothic Book</vt:lpstr>
      <vt:lpstr>Crop</vt:lpstr>
      <vt:lpstr>Year 5 Revision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Spring Section 3 – Multiplication</dc:title>
  <dc:creator>Laura Whitehouse</dc:creator>
  <cp:lastModifiedBy>Laura Whitehouse</cp:lastModifiedBy>
  <cp:revision>69</cp:revision>
  <dcterms:created xsi:type="dcterms:W3CDTF">2020-03-20T11:22:32Z</dcterms:created>
  <dcterms:modified xsi:type="dcterms:W3CDTF">2020-06-04T08:51:44Z</dcterms:modified>
</cp:coreProperties>
</file>