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77" r:id="rId3"/>
    <p:sldId id="281" r:id="rId4"/>
    <p:sldId id="295" r:id="rId5"/>
    <p:sldId id="297" r:id="rId6"/>
    <p:sldId id="296" r:id="rId7"/>
    <p:sldId id="29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83673"/>
  </p:normalViewPr>
  <p:slideViewPr>
    <p:cSldViewPr snapToGrid="0" snapToObjects="1">
      <p:cViewPr varScale="1">
        <p:scale>
          <a:sx n="105" d="100"/>
          <a:sy n="105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5/18/20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9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257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62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42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Measure</a:t>
            </a:r>
            <a:br>
              <a:rPr lang="en-GB" sz="6000" dirty="0"/>
            </a:br>
            <a:r>
              <a:rPr lang="en-GB" sz="6000" dirty="0"/>
              <a:t>Area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6 Lesson 2 – Area of a compound shape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74"/>
            <a:ext cx="9144000" cy="1408502"/>
          </a:xfrm>
        </p:spPr>
        <p:txBody>
          <a:bodyPr>
            <a:noAutofit/>
          </a:bodyPr>
          <a:lstStyle/>
          <a:p>
            <a:r>
              <a:rPr lang="en-GB" sz="8000" b="1" u="sng" dirty="0">
                <a:latin typeface="Arial Rounded MT Bold" panose="020F0704030504030204" pitchFamily="34" charset="0"/>
              </a:rPr>
              <a:t>Remember - Area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1"/>
            <a:ext cx="442798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>
                <a:latin typeface="Arial Rounded MT Bold" panose="020F0704030504030204" pitchFamily="34" charset="0"/>
              </a:rPr>
              <a:t>When we measure all of the inside space in a shape.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2" t="60388" r="10808" b="-1002"/>
          <a:stretch/>
        </p:blipFill>
        <p:spPr bwMode="auto">
          <a:xfrm>
            <a:off x="6240016" y="2132857"/>
            <a:ext cx="4104456" cy="2947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55125" y="5534562"/>
            <a:ext cx="40831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 = L x W</a:t>
            </a:r>
          </a:p>
        </p:txBody>
      </p:sp>
    </p:spTree>
    <p:extLst>
      <p:ext uri="{BB962C8B-B14F-4D97-AF65-F5344CB8AC3E}">
        <p14:creationId xmlns:p14="http://schemas.microsoft.com/office/powerpoint/2010/main" val="274808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"/>
            <a:ext cx="9252520" cy="76470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4000" dirty="0">
                <a:latin typeface="Arial Rounded MT Bold" panose="020F0704030504030204" pitchFamily="34" charset="0"/>
              </a:rPr>
              <a:t>What is the area of this composite shape?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576" y="836713"/>
          <a:ext cx="7560840" cy="584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L-Shape 1"/>
          <p:cNvSpPr/>
          <p:nvPr/>
        </p:nvSpPr>
        <p:spPr>
          <a:xfrm>
            <a:off x="4439816" y="1916832"/>
            <a:ext cx="3816424" cy="3168352"/>
          </a:xfrm>
          <a:prstGeom prst="corner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0B3844-4935-A147-A676-BD58DE4417F0}"/>
              </a:ext>
            </a:extLst>
          </p:cNvPr>
          <p:cNvSpPr txBox="1"/>
          <p:nvPr/>
        </p:nvSpPr>
        <p:spPr>
          <a:xfrm>
            <a:off x="10034016" y="999744"/>
            <a:ext cx="1966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As you have the squares, you can count the inside of them with a composite shape as well.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This would give you your area similarly to yesterday. </a:t>
            </a:r>
          </a:p>
        </p:txBody>
      </p:sp>
    </p:spTree>
    <p:extLst>
      <p:ext uri="{BB962C8B-B14F-4D97-AF65-F5344CB8AC3E}">
        <p14:creationId xmlns:p14="http://schemas.microsoft.com/office/powerpoint/2010/main" val="113171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Just like yesterday, when we have no squares, it’s no probs!</a:t>
            </a:r>
          </a:p>
        </p:txBody>
      </p:sp>
      <p:sp>
        <p:nvSpPr>
          <p:cNvPr id="4" name="L-Shape 3"/>
          <p:cNvSpPr/>
          <p:nvPr/>
        </p:nvSpPr>
        <p:spPr>
          <a:xfrm>
            <a:off x="2315580" y="2348880"/>
            <a:ext cx="4976936" cy="3240360"/>
          </a:xfrm>
          <a:prstGeom prst="corner">
            <a:avLst/>
          </a:prstGeom>
          <a:solidFill>
            <a:srgbClr val="CC0099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920044" y="6309321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Not to scale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1604" y="1889411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4cm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3492" y="3890628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7cm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99756" y="2935965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3cm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28320" y="3573017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6cm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6140" y="4509121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4cm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5780" y="5605974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10cm</a:t>
            </a:r>
          </a:p>
        </p:txBody>
      </p:sp>
    </p:spTree>
    <p:extLst>
      <p:ext uri="{BB962C8B-B14F-4D97-AF65-F5344CB8AC3E}">
        <p14:creationId xmlns:p14="http://schemas.microsoft.com/office/powerpoint/2010/main" val="244635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Just like yesterday, when we have no squares, it’s no probs!</a:t>
            </a:r>
          </a:p>
        </p:txBody>
      </p:sp>
      <p:sp>
        <p:nvSpPr>
          <p:cNvPr id="4" name="L-Shape 3"/>
          <p:cNvSpPr/>
          <p:nvPr/>
        </p:nvSpPr>
        <p:spPr>
          <a:xfrm>
            <a:off x="2315580" y="2348880"/>
            <a:ext cx="4976936" cy="3240360"/>
          </a:xfrm>
          <a:prstGeom prst="corner">
            <a:avLst/>
          </a:prstGeom>
          <a:solidFill>
            <a:srgbClr val="CC0099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920044" y="6309321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Not to scale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1604" y="1889411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4cm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3492" y="3890628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7cm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99756" y="2935965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3cm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28320" y="3573017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6cm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6140" y="4509121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4cm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5780" y="5605974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10cm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CE13E2-E2A6-314C-BFBB-AE73CC5566BF}"/>
              </a:ext>
            </a:extLst>
          </p:cNvPr>
          <p:cNvCxnSpPr/>
          <p:nvPr/>
        </p:nvCxnSpPr>
        <p:spPr>
          <a:xfrm>
            <a:off x="3924140" y="1694628"/>
            <a:ext cx="0" cy="439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16BFF1E-EE42-7B42-B1E1-613CCF9559A5}"/>
              </a:ext>
            </a:extLst>
          </p:cNvPr>
          <p:cNvSpPr txBox="1"/>
          <p:nvPr/>
        </p:nvSpPr>
        <p:spPr>
          <a:xfrm>
            <a:off x="4742688" y="1572768"/>
            <a:ext cx="6108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First step is to find a suitable place to split your shape in half. This will then make two different rectangles. This makes it a similar process to yesterday.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However, one thing to be careful of is when you split your shape some of the measurements may change. Use your knowledge from last week to help you.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B8386-450B-0445-942A-FDD3EC047933}"/>
              </a:ext>
            </a:extLst>
          </p:cNvPr>
          <p:cNvSpPr txBox="1"/>
          <p:nvPr/>
        </p:nvSpPr>
        <p:spPr>
          <a:xfrm>
            <a:off x="5213902" y="4509121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617FDD-13AB-D143-B7E5-500F452B8C45}"/>
              </a:ext>
            </a:extLst>
          </p:cNvPr>
          <p:cNvSpPr txBox="1"/>
          <p:nvPr/>
        </p:nvSpPr>
        <p:spPr>
          <a:xfrm>
            <a:off x="2802142" y="3751686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0C2631-39B2-3E4F-852F-FC914A97EEC5}"/>
              </a:ext>
            </a:extLst>
          </p:cNvPr>
          <p:cNvSpPr txBox="1"/>
          <p:nvPr/>
        </p:nvSpPr>
        <p:spPr>
          <a:xfrm>
            <a:off x="8414514" y="3429000"/>
            <a:ext cx="3145536" cy="3159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Rounded MT Bold" panose="020F0704030504030204" pitchFamily="34" charset="77"/>
              </a:rPr>
              <a:t>Width of A = 4 cm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Length of A = 7cm</a:t>
            </a:r>
          </a:p>
          <a:p>
            <a:endParaRPr lang="en-US" sz="1600" dirty="0">
              <a:latin typeface="Arial Rounded MT Bold" panose="020F0704030504030204" pitchFamily="34" charset="77"/>
            </a:endParaRPr>
          </a:p>
          <a:p>
            <a:r>
              <a:rPr lang="en-US" sz="1600" dirty="0">
                <a:latin typeface="Arial Rounded MT Bold" panose="020F0704030504030204" pitchFamily="34" charset="77"/>
              </a:rPr>
              <a:t>4 x 7 = 28cm</a:t>
            </a:r>
            <a:r>
              <a:rPr lang="en-US" sz="1600" baseline="30000" dirty="0">
                <a:latin typeface="Arial Rounded MT Bold" panose="020F0704030504030204" pitchFamily="34" charset="77"/>
              </a:rPr>
              <a:t>2</a:t>
            </a:r>
          </a:p>
          <a:p>
            <a:endParaRPr lang="en-US" sz="1600" baseline="30000" dirty="0">
              <a:latin typeface="Arial Rounded MT Bold" panose="020F0704030504030204" pitchFamily="34" charset="77"/>
            </a:endParaRPr>
          </a:p>
          <a:p>
            <a:endParaRPr lang="en-US" sz="1600" baseline="30000" dirty="0">
              <a:latin typeface="Arial Rounded MT Bold" panose="020F0704030504030204" pitchFamily="34" charset="77"/>
            </a:endParaRPr>
          </a:p>
          <a:p>
            <a:r>
              <a:rPr lang="en-US" sz="1600" dirty="0">
                <a:latin typeface="Arial Rounded MT Bold" panose="020F0704030504030204" pitchFamily="34" charset="77"/>
              </a:rPr>
              <a:t>Width of B = 6cm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Length of B = 4cm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6 x 4 = 24 cm</a:t>
            </a:r>
            <a:r>
              <a:rPr lang="en-US" sz="1600" baseline="30000" dirty="0">
                <a:latin typeface="Arial Rounded MT Bold" panose="020F0704030504030204" pitchFamily="34" charset="77"/>
              </a:rPr>
              <a:t>2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However, we want the total area of both shapes. We need to then add both totals up.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28 + 24 = 52cm</a:t>
            </a:r>
            <a:r>
              <a:rPr lang="en-US" sz="1600" baseline="30000" dirty="0">
                <a:latin typeface="Arial Rounded MT Bold" panose="020F0704030504030204" pitchFamily="34" charset="77"/>
              </a:rPr>
              <a:t>2</a:t>
            </a:r>
            <a:endParaRPr lang="en-US" sz="1600" dirty="0"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9632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Let’s try another one…</a:t>
            </a:r>
          </a:p>
        </p:txBody>
      </p:sp>
      <p:sp>
        <p:nvSpPr>
          <p:cNvPr id="4" name="L-Shape 3"/>
          <p:cNvSpPr/>
          <p:nvPr/>
        </p:nvSpPr>
        <p:spPr>
          <a:xfrm>
            <a:off x="2243572" y="1700808"/>
            <a:ext cx="4976936" cy="3888432"/>
          </a:xfrm>
          <a:prstGeom prst="corner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920044" y="6309321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Not to scale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78642" y="1257025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5cm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15480" y="3672953"/>
            <a:ext cx="1242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10cm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792" y="2513240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6cm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3157" y="3183360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8cm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84132" y="4509121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4cm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43772" y="5605974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13cm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8769CC9-9189-4F4E-90CC-DF7C1888CF5F}"/>
              </a:ext>
            </a:extLst>
          </p:cNvPr>
          <p:cNvSpPr txBox="1">
            <a:spLocks/>
          </p:cNvSpPr>
          <p:nvPr/>
        </p:nvSpPr>
        <p:spPr>
          <a:xfrm>
            <a:off x="7443660" y="736711"/>
            <a:ext cx="4563175" cy="1928193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400" dirty="0">
                <a:latin typeface="Arial Rounded MT Bold" panose="020F0704030504030204" pitchFamily="34" charset="0"/>
              </a:rPr>
              <a:t>Steps to follow</a:t>
            </a:r>
          </a:p>
          <a:p>
            <a:r>
              <a:rPr lang="en-GB" sz="1200" dirty="0">
                <a:latin typeface="Arial Rounded MT Bold" panose="020F0704030504030204" pitchFamily="34" charset="0"/>
              </a:rPr>
              <a:t>checking all the sides of the shape.</a:t>
            </a:r>
          </a:p>
          <a:p>
            <a:r>
              <a:rPr lang="en-GB" sz="1200" dirty="0">
                <a:latin typeface="Arial Rounded MT Bold" panose="020F0704030504030204" pitchFamily="34" charset="0"/>
              </a:rPr>
              <a:t>carefully studying what I do know already.</a:t>
            </a:r>
          </a:p>
          <a:p>
            <a:r>
              <a:rPr lang="en-GB" sz="1200" dirty="0">
                <a:latin typeface="Arial Rounded MT Bold" panose="020F0704030504030204" pitchFamily="34" charset="0"/>
              </a:rPr>
              <a:t>using add and subtract to calculate what I do not know.</a:t>
            </a:r>
          </a:p>
          <a:p>
            <a:r>
              <a:rPr lang="en-GB" sz="1200" dirty="0">
                <a:latin typeface="Arial Rounded MT Bold" panose="020F0704030504030204" pitchFamily="34" charset="0"/>
              </a:rPr>
              <a:t>using A = L x W.</a:t>
            </a:r>
          </a:p>
          <a:p>
            <a:r>
              <a:rPr lang="en-GB" sz="1200" dirty="0">
                <a:latin typeface="Arial Rounded MT Bold" panose="020F0704030504030204" pitchFamily="34" charset="0"/>
              </a:rPr>
              <a:t>Adding both totals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CC1A518-52DC-CD47-9DE0-2BF5DD81173F}"/>
              </a:ext>
            </a:extLst>
          </p:cNvPr>
          <p:cNvCxnSpPr>
            <a:cxnSpLocks/>
          </p:cNvCxnSpPr>
          <p:nvPr/>
        </p:nvCxnSpPr>
        <p:spPr>
          <a:xfrm>
            <a:off x="4203084" y="1143000"/>
            <a:ext cx="0" cy="54119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EEACA79-FBFE-A64E-92EB-A19A7C3ABAA6}"/>
              </a:ext>
            </a:extLst>
          </p:cNvPr>
          <p:cNvSpPr txBox="1"/>
          <p:nvPr/>
        </p:nvSpPr>
        <p:spPr>
          <a:xfrm>
            <a:off x="2802142" y="3751686"/>
            <a:ext cx="5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B3C968-13D2-794D-905F-C2DA54CC2AD0}"/>
              </a:ext>
            </a:extLst>
          </p:cNvPr>
          <p:cNvSpPr txBox="1"/>
          <p:nvPr/>
        </p:nvSpPr>
        <p:spPr>
          <a:xfrm>
            <a:off x="5245118" y="4243554"/>
            <a:ext cx="5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D034FC-BF3A-7C4A-AD1A-4E1E520DBE87}"/>
              </a:ext>
            </a:extLst>
          </p:cNvPr>
          <p:cNvSpPr txBox="1"/>
          <p:nvPr/>
        </p:nvSpPr>
        <p:spPr>
          <a:xfrm>
            <a:off x="8534400" y="2878650"/>
            <a:ext cx="34085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77"/>
              </a:rPr>
              <a:t>I have already split the shape for you into A and B. Use the yellow box and the previous slide to help you answer the question. What is the total area? </a:t>
            </a:r>
          </a:p>
        </p:txBody>
      </p:sp>
    </p:spTree>
    <p:extLst>
      <p:ext uri="{BB962C8B-B14F-4D97-AF65-F5344CB8AC3E}">
        <p14:creationId xmlns:p14="http://schemas.microsoft.com/office/powerpoint/2010/main" val="381851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b="1" dirty="0">
                <a:latin typeface="Arial Rounded MT Bold" panose="020F0704030504030204" pitchFamily="34" charset="0"/>
              </a:rPr>
              <a:t>Remember to …</a:t>
            </a: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carefully studying what I do know already.</a:t>
            </a:r>
          </a:p>
          <a:p>
            <a:r>
              <a:rPr lang="en-GB" dirty="0">
                <a:latin typeface="Arial Rounded MT Bold" panose="020F0704030504030204" pitchFamily="34" charset="0"/>
              </a:rPr>
              <a:t>Use add and subtract to calculate what I do not know.</a:t>
            </a:r>
          </a:p>
          <a:p>
            <a:r>
              <a:rPr lang="en-GB" dirty="0">
                <a:latin typeface="Arial Rounded MT Bold" panose="020F0704030504030204" pitchFamily="34" charset="0"/>
              </a:rPr>
              <a:t>splitting the shape up.</a:t>
            </a:r>
          </a:p>
          <a:p>
            <a:r>
              <a:rPr lang="en-GB" dirty="0">
                <a:latin typeface="Arial Rounded MT Bold" panose="020F0704030504030204" pitchFamily="34" charset="0"/>
              </a:rPr>
              <a:t>using A = L x W.</a:t>
            </a:r>
          </a:p>
          <a:p>
            <a:r>
              <a:rPr lang="en-GB" dirty="0">
                <a:latin typeface="Arial Rounded MT Bold" panose="020F0704030504030204" pitchFamily="34" charset="0"/>
              </a:rPr>
              <a:t>Adding both your totals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838" y="1484785"/>
            <a:ext cx="3157163" cy="2282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2" t="60388" r="10808" b="-1002"/>
          <a:stretch/>
        </p:blipFill>
        <p:spPr bwMode="auto">
          <a:xfrm>
            <a:off x="1557796" y="1052736"/>
            <a:ext cx="2052228" cy="147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033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374</Words>
  <Application>Microsoft Macintosh PowerPoint</Application>
  <PresentationFormat>Widescreen</PresentationFormat>
  <Paragraphs>72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Franklin Gothic Book</vt:lpstr>
      <vt:lpstr>SassoonCRInfant</vt:lpstr>
      <vt:lpstr>Office Theme</vt:lpstr>
      <vt:lpstr>Year 5 Measure Area</vt:lpstr>
      <vt:lpstr>Remember - Area </vt:lpstr>
      <vt:lpstr>PowerPoint Presentation</vt:lpstr>
      <vt:lpstr>Just like yesterday, when we have no squares, it’s no probs!</vt:lpstr>
      <vt:lpstr>Just like yesterday, when we have no squares, it’s no probs!</vt:lpstr>
      <vt:lpstr>Let’s try another one…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Volume</dc:title>
  <dc:creator>Benjamin Hunt</dc:creator>
  <cp:lastModifiedBy>Benjamin Hunt</cp:lastModifiedBy>
  <cp:revision>13</cp:revision>
  <dcterms:created xsi:type="dcterms:W3CDTF">2020-05-05T15:35:37Z</dcterms:created>
  <dcterms:modified xsi:type="dcterms:W3CDTF">2020-05-18T12:36:36Z</dcterms:modified>
</cp:coreProperties>
</file>