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57" r:id="rId3"/>
    <p:sldId id="278" r:id="rId4"/>
    <p:sldId id="284" r:id="rId5"/>
    <p:sldId id="288" r:id="rId6"/>
    <p:sldId id="287" r:id="rId7"/>
    <p:sldId id="28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286"/>
  </p:normalViewPr>
  <p:slideViewPr>
    <p:cSldViewPr snapToGrid="0" snapToObjects="1">
      <p:cViewPr varScale="1">
        <p:scale>
          <a:sx n="119" d="100"/>
          <a:sy n="119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10 Lesson 3– Subtracting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1E4B-0580-404C-B008-DB16268C6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231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5/6 - 6/12 =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B8B68-7F9D-4B41-B733-55EB085F8B56}"/>
              </a:ext>
            </a:extLst>
          </p:cNvPr>
          <p:cNvSpPr/>
          <p:nvPr/>
        </p:nvSpPr>
        <p:spPr>
          <a:xfrm>
            <a:off x="8528010" y="370074"/>
            <a:ext cx="3419872" cy="258532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subtracting the two numerators from each other.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simplifying if this is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345A50-C373-6347-8E14-CDDEBCB08135}"/>
              </a:ext>
            </a:extLst>
          </p:cNvPr>
          <p:cNvSpPr txBox="1"/>
          <p:nvPr/>
        </p:nvSpPr>
        <p:spPr>
          <a:xfrm>
            <a:off x="849854" y="1979407"/>
            <a:ext cx="747656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Like adding fraction, you need to change the denominators so that they are the same.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6 can go in to 12. This means both denominators will be 12.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5/6 x2 = 10/12 (multiplied by to as this is how many times 6 goes in to 12).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10/12 – 6/12 = 4/12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4/12 can be simplified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4 goes in to both 4 and 12.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4 goes in to 4 once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4 goes in to 12  three times</a:t>
            </a:r>
          </a:p>
          <a:p>
            <a:endParaRPr lang="en-US" dirty="0"/>
          </a:p>
          <a:p>
            <a:r>
              <a:rPr lang="en-US" dirty="0"/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157442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CEE53CC-83D0-DB48-BE40-F5DDA5CDD066}"/>
              </a:ext>
            </a:extLst>
          </p:cNvPr>
          <p:cNvSpPr/>
          <p:nvPr/>
        </p:nvSpPr>
        <p:spPr>
          <a:xfrm>
            <a:off x="8772128" y="189897"/>
            <a:ext cx="3419872" cy="258532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subtracting the two numerators from each other.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simplifying if this is possible.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D996B55-16A2-8B43-8949-871CFCA04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949154"/>
              </p:ext>
            </p:extLst>
          </p:nvPr>
        </p:nvGraphicFramePr>
        <p:xfrm>
          <a:off x="1504898" y="886976"/>
          <a:ext cx="3829950" cy="119116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765543">
                  <a:extLst>
                    <a:ext uri="{9D8B030D-6E8A-4147-A177-3AD203B41FA5}">
                      <a16:colId xmlns:a16="http://schemas.microsoft.com/office/drawing/2014/main" val="1229823004"/>
                    </a:ext>
                  </a:extLst>
                </a:gridCol>
                <a:gridCol w="765543">
                  <a:extLst>
                    <a:ext uri="{9D8B030D-6E8A-4147-A177-3AD203B41FA5}">
                      <a16:colId xmlns:a16="http://schemas.microsoft.com/office/drawing/2014/main" val="4058922122"/>
                    </a:ext>
                  </a:extLst>
                </a:gridCol>
                <a:gridCol w="766288">
                  <a:extLst>
                    <a:ext uri="{9D8B030D-6E8A-4147-A177-3AD203B41FA5}">
                      <a16:colId xmlns:a16="http://schemas.microsoft.com/office/drawing/2014/main" val="1181569261"/>
                    </a:ext>
                  </a:extLst>
                </a:gridCol>
                <a:gridCol w="766288">
                  <a:extLst>
                    <a:ext uri="{9D8B030D-6E8A-4147-A177-3AD203B41FA5}">
                      <a16:colId xmlns:a16="http://schemas.microsoft.com/office/drawing/2014/main" val="3683858550"/>
                    </a:ext>
                  </a:extLst>
                </a:gridCol>
                <a:gridCol w="766288">
                  <a:extLst>
                    <a:ext uri="{9D8B030D-6E8A-4147-A177-3AD203B41FA5}">
                      <a16:colId xmlns:a16="http://schemas.microsoft.com/office/drawing/2014/main" val="2842656427"/>
                    </a:ext>
                  </a:extLst>
                </a:gridCol>
              </a:tblGrid>
              <a:tr h="406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3600" b="1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>
                          <a:effectLst/>
                          <a:latin typeface="Arial Rounded MT Bold" panose="020F0704030504030204" pitchFamily="34" charset="77"/>
                        </a:rPr>
                        <a:t> </a:t>
                      </a:r>
                      <a:endParaRPr lang="en-GB" sz="3600" b="1">
                        <a:effectLst/>
                        <a:latin typeface="Arial Rounded MT Bold" panose="020F0704030504030204" pitchFamily="34" charset="77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>
                          <a:effectLst/>
                          <a:latin typeface="Arial Rounded MT Bold" panose="020F0704030504030204" pitchFamily="34" charset="77"/>
                        </a:rPr>
                        <a:t>-</a:t>
                      </a:r>
                      <a:endParaRPr lang="en-GB" sz="3600" b="1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>
                          <a:effectLst/>
                          <a:latin typeface="Arial Rounded MT Bold" panose="020F0704030504030204" pitchFamily="34" charset="77"/>
                        </a:rPr>
                        <a:t>1</a:t>
                      </a:r>
                      <a:endParaRPr lang="en-GB" sz="3600" b="1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  <a:latin typeface="Arial Rounded MT Bold" panose="020F0704030504030204" pitchFamily="34" charset="77"/>
                        </a:rPr>
                        <a:t> </a:t>
                      </a:r>
                      <a:endParaRPr lang="en-GB" sz="3600" b="1" dirty="0">
                        <a:effectLst/>
                        <a:latin typeface="Arial Rounded MT Bold" panose="020F0704030504030204" pitchFamily="34" charset="77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  <a:latin typeface="Arial Rounded MT Bold" panose="020F0704030504030204" pitchFamily="34" charset="77"/>
                        </a:rPr>
                        <a:t>=</a:t>
                      </a:r>
                      <a:endParaRPr lang="en-GB" sz="3600" b="1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>
                          <a:effectLst/>
                          <a:latin typeface="Arial Rounded MT Bold" panose="020F0704030504030204" pitchFamily="34" charset="77"/>
                        </a:rPr>
                        <a:t> </a:t>
                      </a:r>
                      <a:endParaRPr lang="en-GB" sz="3600" b="1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5932997"/>
                  </a:ext>
                </a:extLst>
              </a:tr>
              <a:tr h="745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3600" b="1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  <a:latin typeface="Arial Rounded MT Bold" panose="020F0704030504030204" pitchFamily="34" charset="77"/>
                        </a:rPr>
                        <a:t>5</a:t>
                      </a:r>
                      <a:endParaRPr lang="en-GB" sz="3600" b="1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effectLst/>
                          <a:latin typeface="Arial Rounded MT Bold" panose="020F0704030504030204" pitchFamily="34" charset="77"/>
                        </a:rPr>
                        <a:t>15</a:t>
                      </a:r>
                      <a:endParaRPr lang="en-GB" sz="3600" b="1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45165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18C7790-0B59-DC4B-AF19-41D3499201AF}"/>
              </a:ext>
            </a:extLst>
          </p:cNvPr>
          <p:cNvSpPr txBox="1"/>
          <p:nvPr/>
        </p:nvSpPr>
        <p:spPr>
          <a:xfrm>
            <a:off x="1032734" y="2775220"/>
            <a:ext cx="110481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To find the missing fraction, we need to use the two complete fractions.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The answer has the denominator of 15. This means the fractions need to be over 15. 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4/5 x3 = 12/15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1/5 x 3 = 3/15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12/15 – 3/15 = 9/15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Answer = 9/15</a:t>
            </a:r>
          </a:p>
        </p:txBody>
      </p:sp>
    </p:spTree>
    <p:extLst>
      <p:ext uri="{BB962C8B-B14F-4D97-AF65-F5344CB8AC3E}">
        <p14:creationId xmlns:p14="http://schemas.microsoft.com/office/powerpoint/2010/main" val="190174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7461F-539D-C049-82AA-373C06685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1 and 15/20 – 3/5 =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37D4BD-7DB5-DC4F-A204-CB8E84B1C8F7}"/>
              </a:ext>
            </a:extLst>
          </p:cNvPr>
          <p:cNvSpPr/>
          <p:nvPr/>
        </p:nvSpPr>
        <p:spPr>
          <a:xfrm>
            <a:off x="8772128" y="186541"/>
            <a:ext cx="3419872" cy="397031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converting the mixed number into an improper fraction.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changing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subtracting the two numerators from each other.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converting back to a mixed number.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 Rounded MT Bold" panose="020F0704030504030204" pitchFamily="34" charset="77"/>
              </a:rPr>
              <a:t>simplifying if this is possible.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88D684-51BA-DF4D-9D5C-89087C741FAF}"/>
              </a:ext>
            </a:extLst>
          </p:cNvPr>
          <p:cNvSpPr txBox="1"/>
          <p:nvPr/>
        </p:nvSpPr>
        <p:spPr>
          <a:xfrm>
            <a:off x="860612" y="1506071"/>
            <a:ext cx="77670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Since we have a mixed number, we need to convert it to an improper fraction.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1 x 20 + 15 = 35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35/20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Because the denominators are not the same, we cannot add them up. We need to make them the same. 5 can go in to 20.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3/5 x 4 = 12/20 (x4 because 5 goes in to 20 four times)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Now we can subtract them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35/20 – 12/20 = 23/20</a:t>
            </a:r>
          </a:p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Because it is an improper fraction answer, we need to make it a mixed fraction.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23/20 = 1 and 3/20</a:t>
            </a:r>
          </a:p>
        </p:txBody>
      </p:sp>
    </p:spTree>
    <p:extLst>
      <p:ext uri="{BB962C8B-B14F-4D97-AF65-F5344CB8AC3E}">
        <p14:creationId xmlns:p14="http://schemas.microsoft.com/office/powerpoint/2010/main" val="21720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F8604-299B-E540-9FA4-86AB2FF0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Remember to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6DB2C-C8E4-8F4B-A9A4-80591A36D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59916"/>
            <a:ext cx="9601200" cy="313816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convert the mixed number into an improper fraction.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change the denominators so that they are the same using my times tables knowledge.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subtract the two numerators from each other.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convert back to a mixed number.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77"/>
              </a:rPr>
              <a:t>simplify if this is possible. </a:t>
            </a:r>
          </a:p>
        </p:txBody>
      </p:sp>
    </p:spTree>
    <p:extLst>
      <p:ext uri="{BB962C8B-B14F-4D97-AF65-F5344CB8AC3E}">
        <p14:creationId xmlns:p14="http://schemas.microsoft.com/office/powerpoint/2010/main" val="680976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506</Words>
  <Application>Microsoft Macintosh PowerPoint</Application>
  <PresentationFormat>Widescreen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5/6 - 6/12 =  </vt:lpstr>
      <vt:lpstr>PowerPoint Presentation</vt:lpstr>
      <vt:lpstr>1 and 15/20 – 3/5 =</vt:lpstr>
      <vt:lpstr>Remember to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25</cp:revision>
  <dcterms:created xsi:type="dcterms:W3CDTF">2020-05-25T12:41:35Z</dcterms:created>
  <dcterms:modified xsi:type="dcterms:W3CDTF">2020-06-20T12:59:22Z</dcterms:modified>
</cp:coreProperties>
</file>