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3"/>
  </p:notesMasterIdLst>
  <p:sldIdLst>
    <p:sldId id="320" r:id="rId2"/>
    <p:sldId id="324" r:id="rId3"/>
    <p:sldId id="321" r:id="rId4"/>
    <p:sldId id="322" r:id="rId5"/>
    <p:sldId id="323" r:id="rId6"/>
    <p:sldId id="325" r:id="rId7"/>
    <p:sldId id="330" r:id="rId8"/>
    <p:sldId id="332" r:id="rId9"/>
    <p:sldId id="328" r:id="rId10"/>
    <p:sldId id="318" r:id="rId11"/>
    <p:sldId id="32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p:restoredTop sz="88610"/>
  </p:normalViewPr>
  <p:slideViewPr>
    <p:cSldViewPr snapToGrid="0" snapToObjects="1">
      <p:cViewPr varScale="1">
        <p:scale>
          <a:sx n="77" d="100"/>
          <a:sy n="77" d="100"/>
        </p:scale>
        <p:origin x="1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B073-CEE4-EC41-A728-3D32BE1D780B}" type="datetimeFigureOut">
              <a:rPr lang="en-US" smtClean="0"/>
              <a:t>5/28/20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5D77-2A61-3D42-B4BE-D8AED5E30A5C}" type="slidenum">
              <a:rPr lang="en-US" smtClean="0"/>
              <a:t>‹#›</a:t>
            </a:fld>
            <a:endParaRPr lang="en-US"/>
          </a:p>
        </p:txBody>
      </p:sp>
    </p:spTree>
    <p:extLst>
      <p:ext uri="{BB962C8B-B14F-4D97-AF65-F5344CB8AC3E}">
        <p14:creationId xmlns:p14="http://schemas.microsoft.com/office/powerpoint/2010/main" val="17988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child has chosen their desired image, you may wish to discuss their initial ideas. Have they got good descriptive phrases? Can any be up-levelled? Have they thought about all of the features that they can see? </a:t>
            </a:r>
          </a:p>
        </p:txBody>
      </p:sp>
      <p:sp>
        <p:nvSpPr>
          <p:cNvPr id="4" name="Slide Number Placeholder 3"/>
          <p:cNvSpPr>
            <a:spLocks noGrp="1"/>
          </p:cNvSpPr>
          <p:nvPr>
            <p:ph type="sldNum" sz="quarter" idx="5"/>
          </p:nvPr>
        </p:nvSpPr>
        <p:spPr/>
        <p:txBody>
          <a:bodyPr/>
          <a:lstStyle/>
          <a:p>
            <a:fld id="{AC9E5D77-2A61-3D42-B4BE-D8AED5E30A5C}" type="slidenum">
              <a:rPr lang="en-US" smtClean="0"/>
              <a:t>2</a:t>
            </a:fld>
            <a:endParaRPr lang="en-US"/>
          </a:p>
        </p:txBody>
      </p:sp>
    </p:spTree>
    <p:extLst>
      <p:ext uri="{BB962C8B-B14F-4D97-AF65-F5344CB8AC3E}">
        <p14:creationId xmlns:p14="http://schemas.microsoft.com/office/powerpoint/2010/main" val="6137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9E5D77-2A61-3D42-B4BE-D8AED5E30A5C}" type="slidenum">
              <a:rPr lang="en-US" smtClean="0"/>
              <a:t>10</a:t>
            </a:fld>
            <a:endParaRPr lang="en-US"/>
          </a:p>
        </p:txBody>
      </p:sp>
    </p:spTree>
    <p:extLst>
      <p:ext uri="{BB962C8B-B14F-4D97-AF65-F5344CB8AC3E}">
        <p14:creationId xmlns:p14="http://schemas.microsoft.com/office/powerpoint/2010/main" val="157920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77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5/28/20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42173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1018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7629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9273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68713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6352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37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5248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5915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BF8E6-FDCA-0D41-B019-A75C64AA8CC7}" type="datetimeFigureOut">
              <a:rPr lang="en-US" smtClean="0"/>
              <a:t>5/28/20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701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BF8E6-FDCA-0D41-B019-A75C64AA8CC7}" type="datetimeFigureOut">
              <a:rPr lang="en-US" smtClean="0"/>
              <a:t>5/28/20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7045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4821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174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55BF8E6-FDCA-0D41-B019-A75C64AA8CC7}" type="datetimeFigureOut">
              <a:rPr lang="en-US" smtClean="0"/>
              <a:t>5/28/20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8965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5/28/20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553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BF8E6-FDCA-0D41-B019-A75C64AA8CC7}" type="datetimeFigureOut">
              <a:rPr lang="en-US" smtClean="0"/>
              <a:t>5/28/20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0FCD67-0B12-6E4F-A57C-0EB524DF8CFD}" type="slidenum">
              <a:rPr lang="en-US" smtClean="0"/>
              <a:t>‹#›</a:t>
            </a:fld>
            <a:endParaRPr lang="en-US"/>
          </a:p>
        </p:txBody>
      </p:sp>
    </p:spTree>
    <p:extLst>
      <p:ext uri="{BB962C8B-B14F-4D97-AF65-F5344CB8AC3E}">
        <p14:creationId xmlns:p14="http://schemas.microsoft.com/office/powerpoint/2010/main" val="219081588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picture containing game&#10;&#10;Description automatically generated">
            <a:extLst>
              <a:ext uri="{FF2B5EF4-FFF2-40B4-BE49-F238E27FC236}">
                <a16:creationId xmlns:a16="http://schemas.microsoft.com/office/drawing/2014/main" id="{8EA1005D-FD3B-C246-8F96-37A1784EB5B5}"/>
              </a:ext>
            </a:extLst>
          </p:cNvPr>
          <p:cNvPicPr>
            <a:picLocks noChangeAspect="1"/>
          </p:cNvPicPr>
          <p:nvPr/>
        </p:nvPicPr>
        <p:blipFill rotWithShape="1">
          <a:blip r:embed="rId7"/>
          <a:srcRect t="11780" b="5867"/>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5" name="Picture 4" descr="A drawing of a person&#10;&#10;Description automatically generated">
            <a:extLst>
              <a:ext uri="{FF2B5EF4-FFF2-40B4-BE49-F238E27FC236}">
                <a16:creationId xmlns:a16="http://schemas.microsoft.com/office/drawing/2014/main" id="{CFDBEAF5-B1B3-2D4B-B561-D520D5E4C764}"/>
              </a:ext>
            </a:extLst>
          </p:cNvPr>
          <p:cNvPicPr>
            <a:picLocks noChangeAspect="1"/>
          </p:cNvPicPr>
          <p:nvPr/>
        </p:nvPicPr>
        <p:blipFill rotWithShape="1">
          <a:blip r:embed="rId8"/>
          <a:srcRect l="23031" r="23103" b="1"/>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92BE8B-1627-754F-901A-B2C1D799FEB8}"/>
              </a:ext>
            </a:extLst>
          </p:cNvPr>
          <p:cNvSpPr txBox="1"/>
          <p:nvPr/>
        </p:nvSpPr>
        <p:spPr>
          <a:xfrm>
            <a:off x="636916" y="4854346"/>
            <a:ext cx="10407602" cy="868026"/>
          </a:xfrm>
          <a:prstGeom prst="rect">
            <a:avLst/>
          </a:prstGeom>
        </p:spPr>
        <p:txBody>
          <a:bodyPr vert="horz" lIns="91440" tIns="45720" rIns="91440" bIns="45720" rtlCol="0" anchor="b">
            <a:normAutofit/>
          </a:bodyPr>
          <a:lstStyle/>
          <a:p>
            <a:pPr>
              <a:spcBef>
                <a:spcPct val="0"/>
              </a:spcBef>
              <a:spcAft>
                <a:spcPts val="600"/>
              </a:spcAft>
            </a:pPr>
            <a:r>
              <a:rPr lang="en-US" sz="4800" dirty="0">
                <a:solidFill>
                  <a:srgbClr val="EBEBEB"/>
                </a:solidFill>
                <a:latin typeface="Arial Rounded MT Bold" panose="020F0704030504030204" pitchFamily="34" charset="77"/>
                <a:ea typeface="+mj-ea"/>
                <a:cs typeface="+mj-cs"/>
              </a:rPr>
              <a:t>Imaginative Writing</a:t>
            </a:r>
          </a:p>
        </p:txBody>
      </p:sp>
    </p:spTree>
    <p:extLst>
      <p:ext uri="{BB962C8B-B14F-4D97-AF65-F5344CB8AC3E}">
        <p14:creationId xmlns:p14="http://schemas.microsoft.com/office/powerpoint/2010/main" val="83762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7D3140-7358-AD43-9A19-A5BFBC3F52BE}"/>
              </a:ext>
            </a:extLst>
          </p:cNvPr>
          <p:cNvSpPr txBox="1">
            <a:spLocks/>
          </p:cNvSpPr>
          <p:nvPr/>
        </p:nvSpPr>
        <p:spPr>
          <a:xfrm>
            <a:off x="2362512" y="-93822"/>
            <a:ext cx="7886700" cy="132556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0070C0"/>
                </a:solidFill>
                <a:latin typeface="Arial Rounded MT Bold" panose="020F0704030504030204" pitchFamily="34" charset="77"/>
              </a:rPr>
              <a:t>DADWAV instructions</a:t>
            </a:r>
          </a:p>
        </p:txBody>
      </p:sp>
      <p:sp>
        <p:nvSpPr>
          <p:cNvPr id="4" name="Content Placeholder 2">
            <a:extLst>
              <a:ext uri="{FF2B5EF4-FFF2-40B4-BE49-F238E27FC236}">
                <a16:creationId xmlns:a16="http://schemas.microsoft.com/office/drawing/2014/main" id="{14288042-B8D6-D841-A37D-497526C0109B}"/>
              </a:ext>
            </a:extLst>
          </p:cNvPr>
          <p:cNvSpPr txBox="1">
            <a:spLocks/>
          </p:cNvSpPr>
          <p:nvPr/>
        </p:nvSpPr>
        <p:spPr>
          <a:xfrm>
            <a:off x="138481" y="1079936"/>
            <a:ext cx="7658100" cy="4522842"/>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sz="2400" dirty="0">
                <a:solidFill>
                  <a:schemeClr val="bg1"/>
                </a:solidFill>
                <a:latin typeface="Arial Rounded MT Bold" panose="020F0704030504030204" pitchFamily="34" charset="77"/>
              </a:rPr>
              <a:t>Based on your initial ideas, you are going to write a short story opening based on DADWAV instructions.</a:t>
            </a:r>
          </a:p>
          <a:p>
            <a:pPr marL="0" indent="0">
              <a:buNone/>
            </a:pPr>
            <a:endParaRPr lang="en-GB" sz="2400" dirty="0">
              <a:solidFill>
                <a:schemeClr val="bg1"/>
              </a:solidFill>
              <a:latin typeface="Arial Rounded MT Bold" panose="020F0704030504030204" pitchFamily="34" charset="77"/>
            </a:endParaRPr>
          </a:p>
          <a:p>
            <a:pPr marL="0" indent="0">
              <a:buNone/>
            </a:pPr>
            <a:r>
              <a:rPr lang="en-GB" sz="2400" dirty="0">
                <a:solidFill>
                  <a:schemeClr val="bg1"/>
                </a:solidFill>
                <a:latin typeface="Arial Rounded MT Bold" panose="020F0704030504030204" pitchFamily="34" charset="77"/>
              </a:rPr>
              <a:t>You should:</a:t>
            </a:r>
          </a:p>
          <a:p>
            <a:r>
              <a:rPr lang="en-GB" sz="2400" dirty="0">
                <a:solidFill>
                  <a:schemeClr val="bg1"/>
                </a:solidFill>
                <a:latin typeface="Arial Rounded MT Bold" panose="020F0704030504030204" pitchFamily="34" charset="77"/>
              </a:rPr>
              <a:t>Use DADWAV to help structure your sentence openers</a:t>
            </a:r>
          </a:p>
          <a:p>
            <a:r>
              <a:rPr lang="en-GB" sz="2400" dirty="0">
                <a:solidFill>
                  <a:schemeClr val="bg1"/>
                </a:solidFill>
                <a:latin typeface="Arial Rounded MT Bold" panose="020F0704030504030204" pitchFamily="34" charset="77"/>
              </a:rPr>
              <a:t>Ensure you use high-level vocabulary where appropriate</a:t>
            </a:r>
          </a:p>
          <a:p>
            <a:r>
              <a:rPr lang="en-GB" sz="2400" dirty="0">
                <a:solidFill>
                  <a:schemeClr val="bg1"/>
                </a:solidFill>
                <a:latin typeface="Arial Rounded MT Bold" panose="020F0704030504030204" pitchFamily="34" charset="77"/>
              </a:rPr>
              <a:t>Capture the reader’s interest</a:t>
            </a:r>
          </a:p>
        </p:txBody>
      </p:sp>
      <p:pic>
        <p:nvPicPr>
          <p:cNvPr id="7" name="Picture 6" descr="A picture containing computer, table, monitor, drawing&#10;&#10;Description automatically generated">
            <a:extLst>
              <a:ext uri="{FF2B5EF4-FFF2-40B4-BE49-F238E27FC236}">
                <a16:creationId xmlns:a16="http://schemas.microsoft.com/office/drawing/2014/main" id="{959ED7C6-8C00-244D-9588-2C209BA6FFB4}"/>
              </a:ext>
            </a:extLst>
          </p:cNvPr>
          <p:cNvPicPr>
            <a:picLocks noChangeAspect="1"/>
          </p:cNvPicPr>
          <p:nvPr/>
        </p:nvPicPr>
        <p:blipFill>
          <a:blip r:embed="rId3"/>
          <a:stretch>
            <a:fillRect/>
          </a:stretch>
        </p:blipFill>
        <p:spPr>
          <a:xfrm>
            <a:off x="8444905" y="1445044"/>
            <a:ext cx="3608614" cy="4843996"/>
          </a:xfrm>
          <a:prstGeom prst="rect">
            <a:avLst/>
          </a:prstGeom>
        </p:spPr>
      </p:pic>
      <p:sp>
        <p:nvSpPr>
          <p:cNvPr id="5" name="Rectangle 4">
            <a:extLst>
              <a:ext uri="{FF2B5EF4-FFF2-40B4-BE49-F238E27FC236}">
                <a16:creationId xmlns:a16="http://schemas.microsoft.com/office/drawing/2014/main" id="{FBD23A88-472A-EB43-B50F-DB864131E4FD}"/>
              </a:ext>
            </a:extLst>
          </p:cNvPr>
          <p:cNvSpPr/>
          <p:nvPr/>
        </p:nvSpPr>
        <p:spPr>
          <a:xfrm>
            <a:off x="9013372" y="2084404"/>
            <a:ext cx="3040147" cy="3911392"/>
          </a:xfrm>
          <a:prstGeom prst="rect">
            <a:avLst/>
          </a:prstGeom>
        </p:spPr>
        <p:txBody>
          <a:bodyPr wrap="square">
            <a:spAutoFit/>
          </a:bodyPr>
          <a:lstStyle/>
          <a:p>
            <a:pPr algn="ctr">
              <a:lnSpc>
                <a:spcPct val="107000"/>
              </a:lnSpc>
              <a:spcAft>
                <a:spcPts val="800"/>
              </a:spcAft>
            </a:pPr>
            <a:r>
              <a:rPr lang="en-GB" sz="2600" dirty="0">
                <a:solidFill>
                  <a:schemeClr val="bg1"/>
                </a:solidFill>
                <a:latin typeface="Arial Rounded MT Bold" panose="020F0704030504030204" pitchFamily="34" charset="77"/>
                <a:ea typeface="Calibri" panose="020F0502020204030204" pitchFamily="34" charset="0"/>
                <a:cs typeface="Times New Roman" panose="02020603050405020304" pitchFamily="18" charset="0"/>
              </a:rPr>
              <a:t>Write your story in your green book. You may want to draw lines or stick lined paper in to make sure that your writing is neat.</a:t>
            </a:r>
          </a:p>
        </p:txBody>
      </p:sp>
      <p:sp>
        <p:nvSpPr>
          <p:cNvPr id="2" name="Rectangle 1">
            <a:extLst>
              <a:ext uri="{FF2B5EF4-FFF2-40B4-BE49-F238E27FC236}">
                <a16:creationId xmlns:a16="http://schemas.microsoft.com/office/drawing/2014/main" id="{5E2FC03B-9CB9-5B45-B0D8-F51164B7747D}"/>
              </a:ext>
            </a:extLst>
          </p:cNvPr>
          <p:cNvSpPr/>
          <p:nvPr/>
        </p:nvSpPr>
        <p:spPr>
          <a:xfrm>
            <a:off x="1285702" y="5669280"/>
            <a:ext cx="6096000" cy="646331"/>
          </a:xfrm>
          <a:prstGeom prst="rect">
            <a:avLst/>
          </a:prstGeom>
        </p:spPr>
        <p:txBody>
          <a:bodyPr>
            <a:spAutoFit/>
          </a:bodyPr>
          <a:lstStyle/>
          <a:p>
            <a:pPr algn="ctr">
              <a:defRPr/>
            </a:pPr>
            <a:r>
              <a:rPr lang="en-GB" dirty="0">
                <a:solidFill>
                  <a:srgbClr val="0070C0"/>
                </a:solidFill>
                <a:latin typeface="Arial Rounded MT Bold" panose="020F0704030504030204" pitchFamily="34" charset="77"/>
              </a:rPr>
              <a:t>When you’ve finished, go back over your work and show where you have used the DADWAV examples.</a:t>
            </a:r>
          </a:p>
        </p:txBody>
      </p:sp>
    </p:spTree>
    <p:extLst>
      <p:ext uri="{BB962C8B-B14F-4D97-AF65-F5344CB8AC3E}">
        <p14:creationId xmlns:p14="http://schemas.microsoft.com/office/powerpoint/2010/main" val="47573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C590B-3194-9644-AA52-5540EAE5F0C6}"/>
              </a:ext>
            </a:extLst>
          </p:cNvPr>
          <p:cNvSpPr/>
          <p:nvPr/>
        </p:nvSpPr>
        <p:spPr>
          <a:xfrm>
            <a:off x="2039814" y="4807775"/>
            <a:ext cx="8112370" cy="2062103"/>
          </a:xfrm>
          <a:prstGeom prst="rect">
            <a:avLst/>
          </a:prstGeom>
        </p:spPr>
        <p:txBody>
          <a:bodyPr wrap="square">
            <a:spAutoFit/>
          </a:bodyPr>
          <a:lstStyle/>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Does it make sense? </a:t>
            </a:r>
          </a:p>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When you’re happy with it, read your story to your family.</a:t>
            </a:r>
            <a:r>
              <a:rPr lang="en-GB" sz="3200" dirty="0">
                <a:solidFill>
                  <a:srgbClr val="0070C0"/>
                </a:solidFill>
                <a:latin typeface="Arial Rounded MT Bold" panose="020F0704030504030204" pitchFamily="34" charset="77"/>
              </a:rPr>
              <a:t> Please share your stories with us!</a:t>
            </a:r>
            <a:endParaRPr lang="en-US" sz="3200" dirty="0">
              <a:solidFill>
                <a:srgbClr val="0070C0"/>
              </a:solidFill>
              <a:latin typeface="Arial Rounded MT Bold" panose="020F0704030504030204" pitchFamily="34" charset="77"/>
            </a:endParaRPr>
          </a:p>
        </p:txBody>
      </p:sp>
      <p:pic>
        <p:nvPicPr>
          <p:cNvPr id="4" name="Picture 3" descr="A close up of a sign&#10;&#10;Description automatically generated">
            <a:extLst>
              <a:ext uri="{FF2B5EF4-FFF2-40B4-BE49-F238E27FC236}">
                <a16:creationId xmlns:a16="http://schemas.microsoft.com/office/drawing/2014/main" id="{E06EAE8F-779C-E44B-9CB3-2EDC5EC57CEC}"/>
              </a:ext>
            </a:extLst>
          </p:cNvPr>
          <p:cNvPicPr>
            <a:picLocks noChangeAspect="1"/>
          </p:cNvPicPr>
          <p:nvPr/>
        </p:nvPicPr>
        <p:blipFill>
          <a:blip r:embed="rId2"/>
          <a:stretch>
            <a:fillRect/>
          </a:stretch>
        </p:blipFill>
        <p:spPr>
          <a:xfrm>
            <a:off x="1629507" y="0"/>
            <a:ext cx="8932985" cy="4222231"/>
          </a:xfrm>
          <a:prstGeom prst="rect">
            <a:avLst/>
          </a:prstGeom>
        </p:spPr>
      </p:pic>
    </p:spTree>
    <p:extLst>
      <p:ext uri="{BB962C8B-B14F-4D97-AF65-F5344CB8AC3E}">
        <p14:creationId xmlns:p14="http://schemas.microsoft.com/office/powerpoint/2010/main" val="161069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00F6966-5EE0-D24F-B645-D16EEA87A08F}"/>
              </a:ext>
            </a:extLst>
          </p:cNvPr>
          <p:cNvSpPr/>
          <p:nvPr/>
        </p:nvSpPr>
        <p:spPr>
          <a:xfrm>
            <a:off x="457200" y="1295400"/>
            <a:ext cx="11277600" cy="50444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Arial Rounded MT Bold" panose="020F0704030504030204" pitchFamily="34" charset="77"/>
              </a:rPr>
              <a:t>On the next 3 slides, you will be shown three different pictures of a setting/story. I want you to choose the one that interests you the most and will help you to produce your best piece of writing (think description).</a:t>
            </a:r>
          </a:p>
          <a:p>
            <a:pPr algn="ctr"/>
            <a:endParaRPr lang="en-US" sz="2800" dirty="0">
              <a:latin typeface="Arial Rounded MT Bold" panose="020F0704030504030204" pitchFamily="34" charset="77"/>
            </a:endParaRPr>
          </a:p>
          <a:p>
            <a:pPr algn="ctr"/>
            <a:r>
              <a:rPr lang="en-US" sz="2800" dirty="0">
                <a:latin typeface="Arial Rounded MT Bold" panose="020F0704030504030204" pitchFamily="34" charset="77"/>
              </a:rPr>
              <a:t>Once you have chosen your image, make a brainstorm in your book of adjectives and descriptive phrases that relate to your image. Try and think of a storyline that your image will take you on as you will need to include dialogue (speech) in your writing. For this reason, you may want to have two characters (or more/less).</a:t>
            </a:r>
          </a:p>
        </p:txBody>
      </p:sp>
    </p:spTree>
    <p:extLst>
      <p:ext uri="{BB962C8B-B14F-4D97-AF65-F5344CB8AC3E}">
        <p14:creationId xmlns:p14="http://schemas.microsoft.com/office/powerpoint/2010/main" val="26118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A picture containing water, sitting, looking, table&#10;&#10;Description automatically generated">
            <a:extLst>
              <a:ext uri="{FF2B5EF4-FFF2-40B4-BE49-F238E27FC236}">
                <a16:creationId xmlns:a16="http://schemas.microsoft.com/office/drawing/2014/main" id="{AC3D32A3-29A3-AF46-8E26-AFC593E4BEF6}"/>
              </a:ext>
            </a:extLst>
          </p:cNvPr>
          <p:cNvPicPr>
            <a:picLocks noChangeAspect="1"/>
          </p:cNvPicPr>
          <p:nvPr/>
        </p:nvPicPr>
        <p:blipFill rotWithShape="1">
          <a:blip r:embed="rId3"/>
          <a:srcRect t="8163"/>
          <a:stretch/>
        </p:blipFill>
        <p:spPr>
          <a:xfrm>
            <a:off x="20" y="10"/>
            <a:ext cx="12191980" cy="6857990"/>
          </a:xfrm>
          <a:prstGeom prst="rect">
            <a:avLst/>
          </a:prstGeom>
        </p:spPr>
      </p:pic>
    </p:spTree>
    <p:extLst>
      <p:ext uri="{BB962C8B-B14F-4D97-AF65-F5344CB8AC3E}">
        <p14:creationId xmlns:p14="http://schemas.microsoft.com/office/powerpoint/2010/main" val="50844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A close up of a tree&#10;&#10;Description automatically generated">
            <a:extLst>
              <a:ext uri="{FF2B5EF4-FFF2-40B4-BE49-F238E27FC236}">
                <a16:creationId xmlns:a16="http://schemas.microsoft.com/office/drawing/2014/main" id="{7E4C2B6E-A061-564E-B1F2-D6E4F1CAAD3F}"/>
              </a:ext>
            </a:extLst>
          </p:cNvPr>
          <p:cNvPicPr>
            <a:picLocks noChangeAspect="1"/>
          </p:cNvPicPr>
          <p:nvPr/>
        </p:nvPicPr>
        <p:blipFill rotWithShape="1">
          <a:blip r:embed="rId3"/>
          <a:srcRect t="11269" b="4462"/>
          <a:stretch/>
        </p:blipFill>
        <p:spPr>
          <a:xfrm>
            <a:off x="20" y="10"/>
            <a:ext cx="12191980" cy="6857990"/>
          </a:xfrm>
          <a:prstGeom prst="rect">
            <a:avLst/>
          </a:prstGeom>
        </p:spPr>
      </p:pic>
    </p:spTree>
    <p:extLst>
      <p:ext uri="{BB962C8B-B14F-4D97-AF65-F5344CB8AC3E}">
        <p14:creationId xmlns:p14="http://schemas.microsoft.com/office/powerpoint/2010/main" val="219414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A picture containing water, outdoor, wave, riding&#10;&#10;Description automatically generated">
            <a:extLst>
              <a:ext uri="{FF2B5EF4-FFF2-40B4-BE49-F238E27FC236}">
                <a16:creationId xmlns:a16="http://schemas.microsoft.com/office/drawing/2014/main" id="{058F8463-4654-564D-AEA0-7B1448BD3F7F}"/>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28345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piece of paper&#10;&#10;Description automatically generated">
            <a:extLst>
              <a:ext uri="{FF2B5EF4-FFF2-40B4-BE49-F238E27FC236}">
                <a16:creationId xmlns:a16="http://schemas.microsoft.com/office/drawing/2014/main" id="{D5771018-D543-7247-A388-A74606241ECF}"/>
              </a:ext>
            </a:extLst>
          </p:cNvPr>
          <p:cNvPicPr>
            <a:picLocks noChangeAspect="1"/>
          </p:cNvPicPr>
          <p:nvPr/>
        </p:nvPicPr>
        <p:blipFill>
          <a:blip r:embed="rId2"/>
          <a:stretch>
            <a:fillRect/>
          </a:stretch>
        </p:blipFill>
        <p:spPr>
          <a:xfrm>
            <a:off x="643467" y="1557073"/>
            <a:ext cx="5291667" cy="3743854"/>
          </a:xfrm>
          <a:prstGeom prst="rect">
            <a:avLst/>
          </a:prstGeom>
        </p:spPr>
      </p:pic>
      <p:pic>
        <p:nvPicPr>
          <p:cNvPr id="3" name="Picture 2" descr="A close up of a clock&#10;&#10;Description automatically generated">
            <a:extLst>
              <a:ext uri="{FF2B5EF4-FFF2-40B4-BE49-F238E27FC236}">
                <a16:creationId xmlns:a16="http://schemas.microsoft.com/office/drawing/2014/main" id="{52CFCF85-13C4-5845-88E7-EA4564FDE65F}"/>
              </a:ext>
            </a:extLst>
          </p:cNvPr>
          <p:cNvPicPr>
            <a:picLocks noChangeAspect="1"/>
          </p:cNvPicPr>
          <p:nvPr/>
        </p:nvPicPr>
        <p:blipFill>
          <a:blip r:embed="rId3"/>
          <a:stretch>
            <a:fillRect/>
          </a:stretch>
        </p:blipFill>
        <p:spPr>
          <a:xfrm>
            <a:off x="6256865" y="2441996"/>
            <a:ext cx="5291667" cy="1974007"/>
          </a:xfrm>
          <a:prstGeom prst="rect">
            <a:avLst/>
          </a:prstGeom>
        </p:spPr>
      </p:pic>
      <p:sp>
        <p:nvSpPr>
          <p:cNvPr id="6" name="TextBox 5">
            <a:extLst>
              <a:ext uri="{FF2B5EF4-FFF2-40B4-BE49-F238E27FC236}">
                <a16:creationId xmlns:a16="http://schemas.microsoft.com/office/drawing/2014/main" id="{7ECE74E6-9138-8D4A-8730-DE21E8261951}"/>
              </a:ext>
            </a:extLst>
          </p:cNvPr>
          <p:cNvSpPr txBox="1"/>
          <p:nvPr/>
        </p:nvSpPr>
        <p:spPr>
          <a:xfrm>
            <a:off x="310243" y="244929"/>
            <a:ext cx="11238289" cy="1477328"/>
          </a:xfrm>
          <a:prstGeom prst="rect">
            <a:avLst/>
          </a:prstGeom>
          <a:noFill/>
        </p:spPr>
        <p:txBody>
          <a:bodyPr wrap="square" rtlCol="0">
            <a:spAutoFit/>
          </a:bodyPr>
          <a:lstStyle/>
          <a:p>
            <a:pPr algn="ctr"/>
            <a:r>
              <a:rPr lang="en-US" dirty="0">
                <a:latin typeface="Arial Rounded MT Bold" panose="020F0704030504030204" pitchFamily="34" charset="77"/>
              </a:rPr>
              <a:t>Your task today will be to write a story of a short adventure that takes place in your setting. Before you start writing, you need to produce a small plan to help jot down your initial ideas so you have a structure when writing.</a:t>
            </a:r>
          </a:p>
          <a:p>
            <a:pPr algn="ctr"/>
            <a:r>
              <a:rPr lang="en-US" dirty="0">
                <a:latin typeface="Arial Rounded MT Bold" panose="020F0704030504030204" pitchFamily="34" charset="77"/>
              </a:rPr>
              <a:t>On the following slide will be the guidelines you have to follow (you may wish to look at these first to help with your plan).</a:t>
            </a:r>
          </a:p>
        </p:txBody>
      </p:sp>
      <p:sp>
        <p:nvSpPr>
          <p:cNvPr id="8" name="TextBox 7">
            <a:extLst>
              <a:ext uri="{FF2B5EF4-FFF2-40B4-BE49-F238E27FC236}">
                <a16:creationId xmlns:a16="http://schemas.microsoft.com/office/drawing/2014/main" id="{A8EBE7E0-3112-5647-B82C-C0628D8A5AC8}"/>
              </a:ext>
            </a:extLst>
          </p:cNvPr>
          <p:cNvSpPr txBox="1"/>
          <p:nvPr/>
        </p:nvSpPr>
        <p:spPr>
          <a:xfrm>
            <a:off x="475331" y="5423923"/>
            <a:ext cx="11238289" cy="923330"/>
          </a:xfrm>
          <a:prstGeom prst="rect">
            <a:avLst/>
          </a:prstGeom>
          <a:noFill/>
        </p:spPr>
        <p:txBody>
          <a:bodyPr wrap="square" rtlCol="0">
            <a:spAutoFit/>
          </a:bodyPr>
          <a:lstStyle/>
          <a:p>
            <a:pPr algn="ctr"/>
            <a:r>
              <a:rPr lang="en-US" dirty="0">
                <a:latin typeface="Arial Rounded MT Bold" panose="020F0704030504030204" pitchFamily="34" charset="77"/>
              </a:rPr>
              <a:t>Your plan can be either notes, in the form of a story map or verbally to an adult or a sibling.</a:t>
            </a:r>
          </a:p>
          <a:p>
            <a:pPr algn="ctr"/>
            <a:r>
              <a:rPr lang="en-US" dirty="0">
                <a:latin typeface="Arial Rounded MT Bold" panose="020F0704030504030204" pitchFamily="34" charset="77"/>
              </a:rPr>
              <a:t>You will have to follow the DADWAV instructions as shown on the next page. This well help make your writing even more interesting.</a:t>
            </a:r>
          </a:p>
        </p:txBody>
      </p:sp>
    </p:spTree>
    <p:extLst>
      <p:ext uri="{BB962C8B-B14F-4D97-AF65-F5344CB8AC3E}">
        <p14:creationId xmlns:p14="http://schemas.microsoft.com/office/powerpoint/2010/main" val="41244529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34F46D-508C-784A-84E4-5D0A8B755AEC}"/>
              </a:ext>
            </a:extLst>
          </p:cNvPr>
          <p:cNvSpPr>
            <a:spLocks noGrp="1"/>
          </p:cNvSpPr>
          <p:nvPr>
            <p:ph type="title"/>
          </p:nvPr>
        </p:nvSpPr>
        <p:spPr>
          <a:xfrm>
            <a:off x="4399292" y="0"/>
            <a:ext cx="4097597" cy="914400"/>
          </a:xfrm>
        </p:spPr>
        <p:txBody>
          <a:bodyPr/>
          <a:lstStyle/>
          <a:p>
            <a:r>
              <a:rPr lang="en-GB" dirty="0">
                <a:solidFill>
                  <a:srgbClr val="0070C0"/>
                </a:solidFill>
                <a:latin typeface="Arial Rounded MT Bold" panose="020F0704030504030204" pitchFamily="34" charset="77"/>
              </a:rPr>
              <a:t>DADWAV</a:t>
            </a:r>
          </a:p>
        </p:txBody>
      </p:sp>
      <p:sp>
        <p:nvSpPr>
          <p:cNvPr id="9" name="Content Placeholder 2">
            <a:extLst>
              <a:ext uri="{FF2B5EF4-FFF2-40B4-BE49-F238E27FC236}">
                <a16:creationId xmlns:a16="http://schemas.microsoft.com/office/drawing/2014/main" id="{5DF29E74-FAA5-8949-853F-159A4478E9BC}"/>
              </a:ext>
            </a:extLst>
          </p:cNvPr>
          <p:cNvSpPr>
            <a:spLocks noGrp="1"/>
          </p:cNvSpPr>
          <p:nvPr>
            <p:ph idx="1"/>
          </p:nvPr>
        </p:nvSpPr>
        <p:spPr>
          <a:xfrm>
            <a:off x="490105" y="1282588"/>
            <a:ext cx="11380470" cy="5575412"/>
          </a:xfrm>
        </p:spPr>
        <p:txBody>
          <a:bodyPr>
            <a:normAutofit fontScale="92500" lnSpcReduction="10000"/>
          </a:bodyPr>
          <a:lstStyle/>
          <a:p>
            <a:pPr marL="0" indent="0">
              <a:buNone/>
            </a:pPr>
            <a:r>
              <a:rPr lang="en-GB" altLang="en-US" sz="2800" dirty="0">
                <a:solidFill>
                  <a:schemeClr val="bg1"/>
                </a:solidFill>
                <a:latin typeface="Arial Rounded MT Bold" panose="020F0704030504030204" pitchFamily="34" charset="77"/>
              </a:rPr>
              <a:t>DADWAV is a great way to improve our writing skills. We need to work our way down the list, starting each new sentence in the way described:</a:t>
            </a:r>
          </a:p>
          <a:p>
            <a:pPr marL="0" indent="0">
              <a:buNone/>
            </a:pPr>
            <a:endParaRPr lang="en-GB" altLang="en-US" sz="2800" dirty="0">
              <a:solidFill>
                <a:schemeClr val="bg1"/>
              </a:solidFill>
              <a:latin typeface="Arial Rounded MT Bold" panose="020F0704030504030204" pitchFamily="34" charset="77"/>
            </a:endParaRPr>
          </a:p>
          <a:p>
            <a:pPr marL="0" indent="0">
              <a:buNone/>
            </a:pPr>
            <a:r>
              <a:rPr lang="en-GB" sz="2800" dirty="0">
                <a:solidFill>
                  <a:schemeClr val="bg1"/>
                </a:solidFill>
                <a:latin typeface="Arial Rounded MT Bold" panose="020F0704030504030204" pitchFamily="34" charset="77"/>
              </a:rPr>
              <a:t>Description</a:t>
            </a:r>
            <a:br>
              <a:rPr lang="en-GB" sz="2800" dirty="0">
                <a:solidFill>
                  <a:schemeClr val="bg1"/>
                </a:solidFill>
                <a:latin typeface="Arial Rounded MT Bold" panose="020F0704030504030204" pitchFamily="34" charset="77"/>
              </a:rPr>
            </a:br>
            <a:r>
              <a:rPr lang="en-GB" sz="2800" dirty="0">
                <a:solidFill>
                  <a:schemeClr val="bg1"/>
                </a:solidFill>
                <a:latin typeface="Arial Rounded MT Bold" panose="020F0704030504030204" pitchFamily="34" charset="77"/>
              </a:rPr>
              <a:t>Action</a:t>
            </a:r>
            <a:br>
              <a:rPr lang="en-GB" sz="2800" dirty="0">
                <a:solidFill>
                  <a:schemeClr val="bg1"/>
                </a:solidFill>
                <a:latin typeface="Arial Rounded MT Bold" panose="020F0704030504030204" pitchFamily="34" charset="77"/>
              </a:rPr>
            </a:br>
            <a:r>
              <a:rPr lang="en-GB" sz="2800" dirty="0">
                <a:solidFill>
                  <a:schemeClr val="bg1"/>
                </a:solidFill>
                <a:latin typeface="Arial Rounded MT Bold" panose="020F0704030504030204" pitchFamily="34" charset="77"/>
              </a:rPr>
              <a:t>Dialogue (speech)</a:t>
            </a:r>
            <a:br>
              <a:rPr lang="en-GB" sz="2800" dirty="0">
                <a:solidFill>
                  <a:schemeClr val="bg1"/>
                </a:solidFill>
                <a:latin typeface="Arial Rounded MT Bold" panose="020F0704030504030204" pitchFamily="34" charset="77"/>
              </a:rPr>
            </a:br>
            <a:r>
              <a:rPr lang="en-GB" sz="2800" dirty="0">
                <a:solidFill>
                  <a:schemeClr val="bg1"/>
                </a:solidFill>
                <a:latin typeface="Arial Rounded MT Bold" panose="020F0704030504030204" pitchFamily="34" charset="77"/>
              </a:rPr>
              <a:t>Where</a:t>
            </a:r>
            <a:br>
              <a:rPr lang="en-GB" sz="2800" dirty="0">
                <a:solidFill>
                  <a:schemeClr val="bg1"/>
                </a:solidFill>
                <a:latin typeface="Arial Rounded MT Bold" panose="020F0704030504030204" pitchFamily="34" charset="77"/>
              </a:rPr>
            </a:br>
            <a:r>
              <a:rPr lang="en-GB" sz="2800" dirty="0">
                <a:solidFill>
                  <a:schemeClr val="bg1"/>
                </a:solidFill>
                <a:latin typeface="Arial Rounded MT Bold" panose="020F0704030504030204" pitchFamily="34" charset="77"/>
              </a:rPr>
              <a:t>Adverb</a:t>
            </a:r>
            <a:br>
              <a:rPr lang="en-GB" sz="2800" dirty="0">
                <a:solidFill>
                  <a:schemeClr val="bg1"/>
                </a:solidFill>
                <a:latin typeface="Arial Rounded MT Bold" panose="020F0704030504030204" pitchFamily="34" charset="77"/>
              </a:rPr>
            </a:br>
            <a:r>
              <a:rPr lang="en-GB" sz="2800" dirty="0">
                <a:solidFill>
                  <a:schemeClr val="bg1"/>
                </a:solidFill>
                <a:latin typeface="Arial Rounded MT Bold" panose="020F0704030504030204" pitchFamily="34" charset="77"/>
              </a:rPr>
              <a:t>Verb</a:t>
            </a:r>
            <a:br>
              <a:rPr lang="en-GB" sz="2800" dirty="0">
                <a:solidFill>
                  <a:schemeClr val="bg1"/>
                </a:solidFill>
                <a:latin typeface="Arial Rounded MT Bold" panose="020F0704030504030204" pitchFamily="34" charset="77"/>
              </a:rPr>
            </a:br>
            <a:endParaRPr lang="en-GB" sz="2800" dirty="0">
              <a:solidFill>
                <a:schemeClr val="bg1"/>
              </a:solidFill>
              <a:latin typeface="Arial Rounded MT Bold" panose="020F0704030504030204" pitchFamily="34" charset="77"/>
            </a:endParaRPr>
          </a:p>
          <a:p>
            <a:pPr marL="0" indent="0">
              <a:buNone/>
            </a:pPr>
            <a:r>
              <a:rPr lang="en-GB" sz="2800" dirty="0">
                <a:solidFill>
                  <a:schemeClr val="bg1"/>
                </a:solidFill>
                <a:latin typeface="Arial Rounded MT Bold" panose="020F0704030504030204" pitchFamily="34" charset="77"/>
              </a:rPr>
              <a:t>Each of these are sentence starters so that our sentences become more interesting! I have included an example on the next page to show you but I know yours will be much better. </a:t>
            </a:r>
          </a:p>
        </p:txBody>
      </p:sp>
    </p:spTree>
    <p:extLst>
      <p:ext uri="{BB962C8B-B14F-4D97-AF65-F5344CB8AC3E}">
        <p14:creationId xmlns:p14="http://schemas.microsoft.com/office/powerpoint/2010/main" val="260299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looking, table&#10;&#10;Description automatically generated">
            <a:extLst>
              <a:ext uri="{FF2B5EF4-FFF2-40B4-BE49-F238E27FC236}">
                <a16:creationId xmlns:a16="http://schemas.microsoft.com/office/drawing/2014/main" id="{AC3D32A3-29A3-AF46-8E26-AFC593E4BEF6}"/>
              </a:ext>
            </a:extLst>
          </p:cNvPr>
          <p:cNvPicPr>
            <a:picLocks noChangeAspect="1"/>
          </p:cNvPicPr>
          <p:nvPr/>
        </p:nvPicPr>
        <p:blipFill rotWithShape="1">
          <a:blip r:embed="rId2"/>
          <a:srcRect t="8163"/>
          <a:stretch/>
        </p:blipFill>
        <p:spPr>
          <a:xfrm>
            <a:off x="20" y="10"/>
            <a:ext cx="12191980" cy="6857990"/>
          </a:xfrm>
          <a:prstGeom prst="rect">
            <a:avLst/>
          </a:prstGeom>
        </p:spPr>
      </p:pic>
    </p:spTree>
    <p:extLst>
      <p:ext uri="{BB962C8B-B14F-4D97-AF65-F5344CB8AC3E}">
        <p14:creationId xmlns:p14="http://schemas.microsoft.com/office/powerpoint/2010/main" val="172157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A4F3C-4048-4504-801A-7AB6CBBE4491}"/>
              </a:ext>
            </a:extLst>
          </p:cNvPr>
          <p:cNvSpPr>
            <a:spLocks noGrp="1"/>
          </p:cNvSpPr>
          <p:nvPr>
            <p:ph idx="1"/>
          </p:nvPr>
        </p:nvSpPr>
        <p:spPr>
          <a:xfrm>
            <a:off x="0" y="1172368"/>
            <a:ext cx="11970327" cy="4513263"/>
          </a:xfrm>
        </p:spPr>
        <p:txBody>
          <a:bodyPr>
            <a:normAutofit fontScale="92500" lnSpcReduction="20000"/>
          </a:bodyPr>
          <a:lstStyle/>
          <a:p>
            <a:pPr marL="0" indent="0">
              <a:buNone/>
              <a:defRPr/>
            </a:pPr>
            <a:r>
              <a:rPr lang="en-GB" sz="3200" dirty="0">
                <a:solidFill>
                  <a:srgbClr val="FF0000"/>
                </a:solidFill>
                <a:latin typeface="Arial Rounded MT Bold" panose="020F0704030504030204" pitchFamily="34" charset="77"/>
              </a:rPr>
              <a:t>(Description) </a:t>
            </a:r>
            <a:r>
              <a:rPr lang="en-GB" sz="3200" dirty="0">
                <a:solidFill>
                  <a:srgbClr val="0070C0"/>
                </a:solidFill>
                <a:latin typeface="Arial Rounded MT Bold" panose="020F0704030504030204" pitchFamily="34" charset="77"/>
              </a:rPr>
              <a:t>As he stumbled over the rocky floor, </a:t>
            </a:r>
            <a:r>
              <a:rPr lang="en-GB" sz="3200" dirty="0">
                <a:solidFill>
                  <a:srgbClr val="FF0000"/>
                </a:solidFill>
                <a:latin typeface="Arial Rounded MT Bold" panose="020F0704030504030204" pitchFamily="34" charset="77"/>
              </a:rPr>
              <a:t>emerald green trees stood before him whilst glistening orange sparks filled the path in front of him. (Action) He stood back and observed </a:t>
            </a:r>
            <a:r>
              <a:rPr lang="en-GB" sz="3200" dirty="0">
                <a:solidFill>
                  <a:srgbClr val="0070C0"/>
                </a:solidFill>
                <a:latin typeface="Arial Rounded MT Bold" panose="020F0704030504030204" pitchFamily="34" charset="77"/>
              </a:rPr>
              <a:t>the unknown statue which towered above him. </a:t>
            </a:r>
            <a:r>
              <a:rPr lang="en-GB" sz="3200" dirty="0">
                <a:solidFill>
                  <a:srgbClr val="FF0000"/>
                </a:solidFill>
                <a:latin typeface="Arial Rounded MT Bold" panose="020F0704030504030204" pitchFamily="34" charset="77"/>
              </a:rPr>
              <a:t>(Dialogue) “</a:t>
            </a:r>
            <a:r>
              <a:rPr lang="en-GB" sz="3200" dirty="0" err="1">
                <a:solidFill>
                  <a:srgbClr val="FF0000"/>
                </a:solidFill>
                <a:latin typeface="Arial Rounded MT Bold" panose="020F0704030504030204" pitchFamily="34" charset="77"/>
              </a:rPr>
              <a:t>Urm</a:t>
            </a:r>
            <a:r>
              <a:rPr lang="en-GB" sz="3200" dirty="0">
                <a:solidFill>
                  <a:srgbClr val="FF0000"/>
                </a:solidFill>
                <a:latin typeface="Arial Rounded MT Bold" panose="020F0704030504030204" pitchFamily="34" charset="77"/>
              </a:rPr>
              <a:t>, Kayla. What is that and where are we?” Jackson quivered. (Where) Beneath him</a:t>
            </a:r>
            <a:r>
              <a:rPr lang="en-GB" sz="3200" dirty="0">
                <a:solidFill>
                  <a:srgbClr val="0070C0"/>
                </a:solidFill>
                <a:latin typeface="Arial Rounded MT Bold" panose="020F0704030504030204" pitchFamily="34" charset="77"/>
              </a:rPr>
              <a:t>, the ground began to shake and Kayla edged closer to the statue to investigate further. </a:t>
            </a:r>
            <a:r>
              <a:rPr lang="en-GB" sz="3200" dirty="0">
                <a:solidFill>
                  <a:srgbClr val="FF0000"/>
                </a:solidFill>
                <a:latin typeface="Arial Rounded MT Bold" panose="020F0704030504030204" pitchFamily="34" charset="77"/>
              </a:rPr>
              <a:t>(Adverb) Cautiously, </a:t>
            </a:r>
            <a:r>
              <a:rPr lang="en-GB" sz="3200" dirty="0">
                <a:solidFill>
                  <a:srgbClr val="0070C0"/>
                </a:solidFill>
                <a:latin typeface="Arial Rounded MT Bold" panose="020F0704030504030204" pitchFamily="34" charset="77"/>
              </a:rPr>
              <a:t>Jackson checked his surroundings before advancing towards his sibling. They had to make it out alive. </a:t>
            </a:r>
            <a:r>
              <a:rPr lang="en-GB" sz="3200" dirty="0">
                <a:solidFill>
                  <a:srgbClr val="FF0000"/>
                </a:solidFill>
                <a:latin typeface="Arial Rounded MT Bold" panose="020F0704030504030204" pitchFamily="34" charset="77"/>
              </a:rPr>
              <a:t>(Verb) Retrieving a mysterious book from her bag, </a:t>
            </a:r>
            <a:r>
              <a:rPr lang="en-GB" sz="3200" dirty="0">
                <a:solidFill>
                  <a:srgbClr val="0070C0"/>
                </a:solidFill>
                <a:latin typeface="Arial Rounded MT Bold" panose="020F0704030504030204" pitchFamily="34" charset="77"/>
              </a:rPr>
              <a:t>Kayla scrambled through the pages hoping she would find exactly what was in front of her.</a:t>
            </a:r>
          </a:p>
        </p:txBody>
      </p:sp>
    </p:spTree>
    <p:extLst>
      <p:ext uri="{BB962C8B-B14F-4D97-AF65-F5344CB8AC3E}">
        <p14:creationId xmlns:p14="http://schemas.microsoft.com/office/powerpoint/2010/main" val="2375184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617</Words>
  <Application>Microsoft Macintosh PowerPoint</Application>
  <PresentationFormat>Widescreen</PresentationFormat>
  <Paragraphs>28</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DADWAV</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cp:revision>
  <dcterms:created xsi:type="dcterms:W3CDTF">2020-05-28T10:11:22Z</dcterms:created>
  <dcterms:modified xsi:type="dcterms:W3CDTF">2020-05-28T11:14:30Z</dcterms:modified>
</cp:coreProperties>
</file>