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0"/>
  </p:notesMasterIdLst>
  <p:sldIdLst>
    <p:sldId id="320" r:id="rId2"/>
    <p:sldId id="324" r:id="rId3"/>
    <p:sldId id="321" r:id="rId4"/>
    <p:sldId id="322" r:id="rId5"/>
    <p:sldId id="323" r:id="rId6"/>
    <p:sldId id="325" r:id="rId7"/>
    <p:sldId id="318" r:id="rId8"/>
    <p:sldId id="32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p:restoredTop sz="88615"/>
  </p:normalViewPr>
  <p:slideViewPr>
    <p:cSldViewPr snapToGrid="0" snapToObjects="1">
      <p:cViewPr varScale="1">
        <p:scale>
          <a:sx n="79" d="100"/>
          <a:sy n="79" d="100"/>
        </p:scale>
        <p:origin x="1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EB073-CEE4-EC41-A728-3D32BE1D780B}" type="datetimeFigureOut">
              <a:rPr lang="en-US" smtClean="0"/>
              <a:t>4/21/20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5D77-2A61-3D42-B4BE-D8AED5E30A5C}" type="slidenum">
              <a:rPr lang="en-US" smtClean="0"/>
              <a:t>‹#›</a:t>
            </a:fld>
            <a:endParaRPr lang="en-US"/>
          </a:p>
        </p:txBody>
      </p:sp>
    </p:spTree>
    <p:extLst>
      <p:ext uri="{BB962C8B-B14F-4D97-AF65-F5344CB8AC3E}">
        <p14:creationId xmlns:p14="http://schemas.microsoft.com/office/powerpoint/2010/main" val="179885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child has chosen their desired image, you may wish to discuss their initial ideas. Have they got good descriptive phrases? Can any be up-levelled? Have they thought about all of the features that they can see? </a:t>
            </a:r>
          </a:p>
        </p:txBody>
      </p:sp>
      <p:sp>
        <p:nvSpPr>
          <p:cNvPr id="4" name="Slide Number Placeholder 3"/>
          <p:cNvSpPr>
            <a:spLocks noGrp="1"/>
          </p:cNvSpPr>
          <p:nvPr>
            <p:ph type="sldNum" sz="quarter" idx="5"/>
          </p:nvPr>
        </p:nvSpPr>
        <p:spPr/>
        <p:txBody>
          <a:bodyPr/>
          <a:lstStyle/>
          <a:p>
            <a:fld id="{AC9E5D77-2A61-3D42-B4BE-D8AED5E30A5C}" type="slidenum">
              <a:rPr lang="en-US" smtClean="0"/>
              <a:t>2</a:t>
            </a:fld>
            <a:endParaRPr lang="en-US"/>
          </a:p>
        </p:txBody>
      </p:sp>
    </p:spTree>
    <p:extLst>
      <p:ext uri="{BB962C8B-B14F-4D97-AF65-F5344CB8AC3E}">
        <p14:creationId xmlns:p14="http://schemas.microsoft.com/office/powerpoint/2010/main" val="61375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way in which we have been trying to encourage children to become more conscious with what they are writing is through ‘slow writing’. This is where children are told what to include in that given sentence to ensure they have a range of writing techniques and become more familiar with using these throughout. The focus is on the quality of the writing rather than quantity. It encourages children to really think about that individual sentence and the effect it will have on the reader. Encourage children to read their work through before moving on to the next sentence to ensure it makes sense and flows.</a:t>
            </a:r>
          </a:p>
        </p:txBody>
      </p:sp>
      <p:sp>
        <p:nvSpPr>
          <p:cNvPr id="4" name="Slide Number Placeholder 3"/>
          <p:cNvSpPr>
            <a:spLocks noGrp="1"/>
          </p:cNvSpPr>
          <p:nvPr>
            <p:ph type="sldNum" sz="quarter" idx="5"/>
          </p:nvPr>
        </p:nvSpPr>
        <p:spPr/>
        <p:txBody>
          <a:bodyPr/>
          <a:lstStyle/>
          <a:p>
            <a:fld id="{AC9E5D77-2A61-3D42-B4BE-D8AED5E30A5C}" type="slidenum">
              <a:rPr lang="en-US" smtClean="0"/>
              <a:t>7</a:t>
            </a:fld>
            <a:endParaRPr lang="en-US"/>
          </a:p>
        </p:txBody>
      </p:sp>
    </p:spTree>
    <p:extLst>
      <p:ext uri="{BB962C8B-B14F-4D97-AF65-F5344CB8AC3E}">
        <p14:creationId xmlns:p14="http://schemas.microsoft.com/office/powerpoint/2010/main" val="157920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77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421732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1018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743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76291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92735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68713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6352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3437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5248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5915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5BF8E6-FDCA-0D41-B019-A75C64AA8CC7}"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8701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55BF8E6-FDCA-0D41-B019-A75C64AA8CC7}" type="datetimeFigureOut">
              <a:rPr lang="en-US" smtClean="0"/>
              <a:t>4/21/20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7045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348218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1174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E55BF8E6-FDCA-0D41-B019-A75C64AA8CC7}" type="datetimeFigureOut">
              <a:rPr lang="en-US" smtClean="0"/>
              <a:t>4/21/20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8965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5BF8E6-FDCA-0D41-B019-A75C64AA8CC7}"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CD67-0B12-6E4F-A57C-0EB524DF8CFD}" type="slidenum">
              <a:rPr lang="en-US" smtClean="0"/>
              <a:t>‹#›</a:t>
            </a:fld>
            <a:endParaRPr lang="en-US"/>
          </a:p>
        </p:txBody>
      </p:sp>
    </p:spTree>
    <p:extLst>
      <p:ext uri="{BB962C8B-B14F-4D97-AF65-F5344CB8AC3E}">
        <p14:creationId xmlns:p14="http://schemas.microsoft.com/office/powerpoint/2010/main" val="255332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5BF8E6-FDCA-0D41-B019-A75C64AA8CC7}" type="datetimeFigureOut">
              <a:rPr lang="en-US" smtClean="0"/>
              <a:t>4/21/20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20FCD67-0B12-6E4F-A57C-0EB524DF8CFD}" type="slidenum">
              <a:rPr lang="en-US" smtClean="0"/>
              <a:t>‹#›</a:t>
            </a:fld>
            <a:endParaRPr lang="en-US"/>
          </a:p>
        </p:txBody>
      </p:sp>
    </p:spTree>
    <p:extLst>
      <p:ext uri="{BB962C8B-B14F-4D97-AF65-F5344CB8AC3E}">
        <p14:creationId xmlns:p14="http://schemas.microsoft.com/office/powerpoint/2010/main" val="219081588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picture containing game&#10;&#10;Description automatically generated">
            <a:extLst>
              <a:ext uri="{FF2B5EF4-FFF2-40B4-BE49-F238E27FC236}">
                <a16:creationId xmlns:a16="http://schemas.microsoft.com/office/drawing/2014/main" id="{8EA1005D-FD3B-C246-8F96-37A1784EB5B5}"/>
              </a:ext>
            </a:extLst>
          </p:cNvPr>
          <p:cNvPicPr>
            <a:picLocks noChangeAspect="1"/>
          </p:cNvPicPr>
          <p:nvPr/>
        </p:nvPicPr>
        <p:blipFill rotWithShape="1">
          <a:blip r:embed="rId7"/>
          <a:srcRect t="11780" b="5867"/>
          <a:stretch/>
        </p:blipFill>
        <p:spPr>
          <a:xfrm>
            <a:off x="1" y="-5"/>
            <a:ext cx="6095999" cy="5020241"/>
          </a:xfrm>
          <a:custGeom>
            <a:avLst/>
            <a:gdLst/>
            <a:ahLst/>
            <a:cxnLst/>
            <a:rect l="l" t="t" r="r" b="b"/>
            <a:pathLst>
              <a:path w="6095999" h="5020241">
                <a:moveTo>
                  <a:pt x="0" y="0"/>
                </a:moveTo>
                <a:lnTo>
                  <a:pt x="6095999" y="0"/>
                </a:lnTo>
                <a:lnTo>
                  <a:pt x="6095999"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5" name="Picture 4" descr="A drawing of a person&#10;&#10;Description automatically generated">
            <a:extLst>
              <a:ext uri="{FF2B5EF4-FFF2-40B4-BE49-F238E27FC236}">
                <a16:creationId xmlns:a16="http://schemas.microsoft.com/office/drawing/2014/main" id="{CFDBEAF5-B1B3-2D4B-B561-D520D5E4C764}"/>
              </a:ext>
            </a:extLst>
          </p:cNvPr>
          <p:cNvPicPr>
            <a:picLocks noChangeAspect="1"/>
          </p:cNvPicPr>
          <p:nvPr/>
        </p:nvPicPr>
        <p:blipFill rotWithShape="1">
          <a:blip r:embed="rId8"/>
          <a:srcRect l="23031" r="23103" b="1"/>
          <a:stretch/>
        </p:blipFill>
        <p:spPr>
          <a:xfrm>
            <a:off x="6096000" y="9403"/>
            <a:ext cx="6095696" cy="4583103"/>
          </a:xfrm>
          <a:custGeom>
            <a:avLst/>
            <a:gdLst/>
            <a:ahLst/>
            <a:cxnLst/>
            <a:rect l="l" t="t" r="r" b="b"/>
            <a:pathLst>
              <a:path w="6095696" h="4583103">
                <a:moveTo>
                  <a:pt x="0" y="0"/>
                </a:moveTo>
                <a:lnTo>
                  <a:pt x="6095696" y="0"/>
                </a:lnTo>
                <a:lnTo>
                  <a:pt x="6095696" y="4057991"/>
                </a:lnTo>
                <a:lnTo>
                  <a:pt x="5818946" y="4110187"/>
                </a:lnTo>
                <a:lnTo>
                  <a:pt x="5543413" y="4159931"/>
                </a:lnTo>
                <a:lnTo>
                  <a:pt x="5266662" y="4208624"/>
                </a:lnTo>
                <a:lnTo>
                  <a:pt x="4988691" y="4250310"/>
                </a:lnTo>
                <a:lnTo>
                  <a:pt x="4711940" y="4292347"/>
                </a:lnTo>
                <a:lnTo>
                  <a:pt x="4433969" y="4331582"/>
                </a:lnTo>
                <a:lnTo>
                  <a:pt x="4159656" y="4365211"/>
                </a:lnTo>
                <a:lnTo>
                  <a:pt x="3881685" y="4397089"/>
                </a:lnTo>
                <a:lnTo>
                  <a:pt x="3604934" y="4426165"/>
                </a:lnTo>
                <a:lnTo>
                  <a:pt x="3333059" y="4451387"/>
                </a:lnTo>
                <a:lnTo>
                  <a:pt x="3057527" y="4476609"/>
                </a:lnTo>
                <a:lnTo>
                  <a:pt x="2785652" y="4497628"/>
                </a:lnTo>
                <a:lnTo>
                  <a:pt x="2513777" y="4514092"/>
                </a:lnTo>
                <a:lnTo>
                  <a:pt x="2243122" y="4531258"/>
                </a:lnTo>
                <a:lnTo>
                  <a:pt x="1974904" y="4545620"/>
                </a:lnTo>
                <a:lnTo>
                  <a:pt x="1709125" y="4555779"/>
                </a:lnTo>
                <a:lnTo>
                  <a:pt x="1443346" y="4564537"/>
                </a:lnTo>
                <a:lnTo>
                  <a:pt x="1180006" y="4572944"/>
                </a:lnTo>
                <a:lnTo>
                  <a:pt x="920323" y="4576798"/>
                </a:lnTo>
                <a:lnTo>
                  <a:pt x="660640" y="4581001"/>
                </a:lnTo>
                <a:lnTo>
                  <a:pt x="404614" y="4583103"/>
                </a:lnTo>
                <a:lnTo>
                  <a:pt x="151027" y="4581001"/>
                </a:lnTo>
                <a:lnTo>
                  <a:pt x="0" y="4581001"/>
                </a:lnTo>
                <a:close/>
              </a:path>
            </a:pathLst>
          </a:custGeom>
        </p:spPr>
      </p:pic>
      <p:sp>
        <p:nvSpPr>
          <p:cNvPr id="2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92BE8B-1627-754F-901A-B2C1D799FEB8}"/>
              </a:ext>
            </a:extLst>
          </p:cNvPr>
          <p:cNvSpPr txBox="1"/>
          <p:nvPr/>
        </p:nvSpPr>
        <p:spPr>
          <a:xfrm>
            <a:off x="636916" y="4854346"/>
            <a:ext cx="10407602" cy="868026"/>
          </a:xfrm>
          <a:prstGeom prst="rect">
            <a:avLst/>
          </a:prstGeom>
        </p:spPr>
        <p:txBody>
          <a:bodyPr vert="horz" lIns="91440" tIns="45720" rIns="91440" bIns="45720" rtlCol="0" anchor="b">
            <a:normAutofit/>
          </a:bodyPr>
          <a:lstStyle/>
          <a:p>
            <a:pPr>
              <a:spcBef>
                <a:spcPct val="0"/>
              </a:spcBef>
              <a:spcAft>
                <a:spcPts val="600"/>
              </a:spcAft>
            </a:pPr>
            <a:r>
              <a:rPr lang="en-US" sz="4800" dirty="0">
                <a:solidFill>
                  <a:srgbClr val="EBEBEB"/>
                </a:solidFill>
                <a:latin typeface="Arial Rounded MT Bold" panose="020F0704030504030204" pitchFamily="34" charset="77"/>
                <a:ea typeface="+mj-ea"/>
                <a:cs typeface="+mj-cs"/>
              </a:rPr>
              <a:t>Imaginative Writing</a:t>
            </a:r>
          </a:p>
        </p:txBody>
      </p:sp>
    </p:spTree>
    <p:extLst>
      <p:ext uri="{BB962C8B-B14F-4D97-AF65-F5344CB8AC3E}">
        <p14:creationId xmlns:p14="http://schemas.microsoft.com/office/powerpoint/2010/main" val="83762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00F6966-5EE0-D24F-B645-D16EEA87A08F}"/>
              </a:ext>
            </a:extLst>
          </p:cNvPr>
          <p:cNvSpPr/>
          <p:nvPr/>
        </p:nvSpPr>
        <p:spPr>
          <a:xfrm>
            <a:off x="457200" y="1295400"/>
            <a:ext cx="11277600" cy="50444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Arial Rounded MT Bold" panose="020F0704030504030204" pitchFamily="34" charset="77"/>
              </a:rPr>
              <a:t>On the next 3 slides, you will be shown three different pictures of a setting. I want you to choose the one that interests you the most and will help you to produce your best piece of writing (think description).</a:t>
            </a:r>
          </a:p>
          <a:p>
            <a:pPr algn="ctr"/>
            <a:endParaRPr lang="en-US" sz="2800" dirty="0">
              <a:latin typeface="Arial Rounded MT Bold" panose="020F0704030504030204" pitchFamily="34" charset="77"/>
            </a:endParaRPr>
          </a:p>
          <a:p>
            <a:pPr algn="ctr"/>
            <a:r>
              <a:rPr lang="en-US" sz="2800" dirty="0">
                <a:latin typeface="Arial Rounded MT Bold" panose="020F0704030504030204" pitchFamily="34" charset="77"/>
              </a:rPr>
              <a:t>Once you have chosen your image, make a brainstorm in your book of adjectives and descriptive phrases that relate to your image. You may even note down figurative language (similes, metaphors and personification) that could also be used later.</a:t>
            </a:r>
          </a:p>
        </p:txBody>
      </p:sp>
    </p:spTree>
    <p:extLst>
      <p:ext uri="{BB962C8B-B14F-4D97-AF65-F5344CB8AC3E}">
        <p14:creationId xmlns:p14="http://schemas.microsoft.com/office/powerpoint/2010/main" val="26118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 picture containing window, water, sun, glass&#10;&#10;Description automatically generated">
            <a:extLst>
              <a:ext uri="{FF2B5EF4-FFF2-40B4-BE49-F238E27FC236}">
                <a16:creationId xmlns:a16="http://schemas.microsoft.com/office/drawing/2014/main" id="{28460BDA-B14D-6644-AB21-64066344DA57}"/>
              </a:ext>
            </a:extLst>
          </p:cNvPr>
          <p:cNvPicPr>
            <a:picLocks noChangeAspect="1"/>
          </p:cNvPicPr>
          <p:nvPr/>
        </p:nvPicPr>
        <p:blipFill rotWithShape="1">
          <a:blip r:embed="rId3"/>
          <a:srcRect t="6126" b="3874"/>
          <a:stretch/>
        </p:blipFill>
        <p:spPr>
          <a:xfrm>
            <a:off x="20" y="10"/>
            <a:ext cx="12191980" cy="6857990"/>
          </a:xfrm>
          <a:prstGeom prst="rect">
            <a:avLst/>
          </a:prstGeom>
        </p:spPr>
      </p:pic>
    </p:spTree>
    <p:extLst>
      <p:ext uri="{BB962C8B-B14F-4D97-AF65-F5344CB8AC3E}">
        <p14:creationId xmlns:p14="http://schemas.microsoft.com/office/powerpoint/2010/main" val="50844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 picture containing outdoor, grass, building, house&#10;&#10;Description automatically generated">
            <a:extLst>
              <a:ext uri="{FF2B5EF4-FFF2-40B4-BE49-F238E27FC236}">
                <a16:creationId xmlns:a16="http://schemas.microsoft.com/office/drawing/2014/main" id="{C46B83B2-6661-244F-8040-BD4D8FD9F53D}"/>
              </a:ext>
            </a:extLst>
          </p:cNvPr>
          <p:cNvPicPr>
            <a:picLocks noChangeAspect="1"/>
          </p:cNvPicPr>
          <p:nvPr/>
        </p:nvPicPr>
        <p:blipFill rotWithShape="1">
          <a:blip r:embed="rId3"/>
          <a:srcRect t="9091" b="548"/>
          <a:stretch/>
        </p:blipFill>
        <p:spPr>
          <a:xfrm>
            <a:off x="20" y="10"/>
            <a:ext cx="12191980" cy="6857990"/>
          </a:xfrm>
          <a:prstGeom prst="rect">
            <a:avLst/>
          </a:prstGeom>
        </p:spPr>
      </p:pic>
    </p:spTree>
    <p:extLst>
      <p:ext uri="{BB962C8B-B14F-4D97-AF65-F5344CB8AC3E}">
        <p14:creationId xmlns:p14="http://schemas.microsoft.com/office/powerpoint/2010/main" val="219414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5A48D6-B26E-0F44-8D14-467292F33259}"/>
              </a:ext>
            </a:extLst>
          </p:cNvPr>
          <p:cNvPicPr>
            <a:picLocks noChangeAspect="1"/>
          </p:cNvPicPr>
          <p:nvPr/>
        </p:nvPicPr>
        <p:blipFill>
          <a:blip r:embed="rId2"/>
          <a:stretch>
            <a:fillRect/>
          </a:stretch>
        </p:blipFill>
        <p:spPr>
          <a:xfrm>
            <a:off x="1066800" y="0"/>
            <a:ext cx="10088880" cy="6858000"/>
          </a:xfrm>
          <a:prstGeom prst="rect">
            <a:avLst/>
          </a:prstGeom>
        </p:spPr>
      </p:pic>
    </p:spTree>
    <p:extLst>
      <p:ext uri="{BB962C8B-B14F-4D97-AF65-F5344CB8AC3E}">
        <p14:creationId xmlns:p14="http://schemas.microsoft.com/office/powerpoint/2010/main" val="128345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41C085-496E-426D-A873-77E40E68B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piece of paper&#10;&#10;Description automatically generated">
            <a:extLst>
              <a:ext uri="{FF2B5EF4-FFF2-40B4-BE49-F238E27FC236}">
                <a16:creationId xmlns:a16="http://schemas.microsoft.com/office/drawing/2014/main" id="{D5771018-D543-7247-A388-A74606241ECF}"/>
              </a:ext>
            </a:extLst>
          </p:cNvPr>
          <p:cNvPicPr>
            <a:picLocks noChangeAspect="1"/>
          </p:cNvPicPr>
          <p:nvPr/>
        </p:nvPicPr>
        <p:blipFill>
          <a:blip r:embed="rId2"/>
          <a:stretch>
            <a:fillRect/>
          </a:stretch>
        </p:blipFill>
        <p:spPr>
          <a:xfrm>
            <a:off x="643467" y="1557073"/>
            <a:ext cx="5291667" cy="3743854"/>
          </a:xfrm>
          <a:prstGeom prst="rect">
            <a:avLst/>
          </a:prstGeom>
        </p:spPr>
      </p:pic>
      <p:pic>
        <p:nvPicPr>
          <p:cNvPr id="3" name="Picture 2" descr="A close up of a clock&#10;&#10;Description automatically generated">
            <a:extLst>
              <a:ext uri="{FF2B5EF4-FFF2-40B4-BE49-F238E27FC236}">
                <a16:creationId xmlns:a16="http://schemas.microsoft.com/office/drawing/2014/main" id="{52CFCF85-13C4-5845-88E7-EA4564FDE65F}"/>
              </a:ext>
            </a:extLst>
          </p:cNvPr>
          <p:cNvPicPr>
            <a:picLocks noChangeAspect="1"/>
          </p:cNvPicPr>
          <p:nvPr/>
        </p:nvPicPr>
        <p:blipFill>
          <a:blip r:embed="rId3"/>
          <a:stretch>
            <a:fillRect/>
          </a:stretch>
        </p:blipFill>
        <p:spPr>
          <a:xfrm>
            <a:off x="6256865" y="2441996"/>
            <a:ext cx="5291667" cy="1974007"/>
          </a:xfrm>
          <a:prstGeom prst="rect">
            <a:avLst/>
          </a:prstGeom>
        </p:spPr>
      </p:pic>
      <p:sp>
        <p:nvSpPr>
          <p:cNvPr id="6" name="TextBox 5">
            <a:extLst>
              <a:ext uri="{FF2B5EF4-FFF2-40B4-BE49-F238E27FC236}">
                <a16:creationId xmlns:a16="http://schemas.microsoft.com/office/drawing/2014/main" id="{7ECE74E6-9138-8D4A-8730-DE21E8261951}"/>
              </a:ext>
            </a:extLst>
          </p:cNvPr>
          <p:cNvSpPr txBox="1"/>
          <p:nvPr/>
        </p:nvSpPr>
        <p:spPr>
          <a:xfrm>
            <a:off x="310243" y="244929"/>
            <a:ext cx="11238289" cy="1477328"/>
          </a:xfrm>
          <a:prstGeom prst="rect">
            <a:avLst/>
          </a:prstGeom>
          <a:noFill/>
        </p:spPr>
        <p:txBody>
          <a:bodyPr wrap="square" rtlCol="0">
            <a:spAutoFit/>
          </a:bodyPr>
          <a:lstStyle/>
          <a:p>
            <a:pPr algn="ctr"/>
            <a:r>
              <a:rPr lang="en-US" dirty="0">
                <a:latin typeface="Arial Rounded MT Bold" panose="020F0704030504030204" pitchFamily="34" charset="77"/>
              </a:rPr>
              <a:t>Your task today will be to write a story of a short adventure that takes place in your setting. Before you start writing, you need to produce a small plan to help jot down your initial ideas so you have a structure when writing.</a:t>
            </a:r>
          </a:p>
          <a:p>
            <a:pPr algn="ctr"/>
            <a:r>
              <a:rPr lang="en-US" dirty="0">
                <a:latin typeface="Arial Rounded MT Bold" panose="020F0704030504030204" pitchFamily="34" charset="77"/>
              </a:rPr>
              <a:t>On the following slide will be the guidelines you have to follow (you may wish to look at these first to help with your plan).</a:t>
            </a:r>
          </a:p>
        </p:txBody>
      </p:sp>
      <p:sp>
        <p:nvSpPr>
          <p:cNvPr id="8" name="TextBox 7">
            <a:extLst>
              <a:ext uri="{FF2B5EF4-FFF2-40B4-BE49-F238E27FC236}">
                <a16:creationId xmlns:a16="http://schemas.microsoft.com/office/drawing/2014/main" id="{A8EBE7E0-3112-5647-B82C-C0628D8A5AC8}"/>
              </a:ext>
            </a:extLst>
          </p:cNvPr>
          <p:cNvSpPr txBox="1"/>
          <p:nvPr/>
        </p:nvSpPr>
        <p:spPr>
          <a:xfrm>
            <a:off x="475331" y="5423923"/>
            <a:ext cx="11238289" cy="369332"/>
          </a:xfrm>
          <a:prstGeom prst="rect">
            <a:avLst/>
          </a:prstGeom>
          <a:noFill/>
        </p:spPr>
        <p:txBody>
          <a:bodyPr wrap="square" rtlCol="0">
            <a:spAutoFit/>
          </a:bodyPr>
          <a:lstStyle/>
          <a:p>
            <a:pPr algn="ctr"/>
            <a:r>
              <a:rPr lang="en-US" dirty="0">
                <a:latin typeface="Arial Rounded MT Bold" panose="020F0704030504030204" pitchFamily="34" charset="77"/>
              </a:rPr>
              <a:t>Your plan can be either notes, in the form of a story map or verbally to an adult or a sibling.</a:t>
            </a:r>
          </a:p>
        </p:txBody>
      </p:sp>
    </p:spTree>
    <p:extLst>
      <p:ext uri="{BB962C8B-B14F-4D97-AF65-F5344CB8AC3E}">
        <p14:creationId xmlns:p14="http://schemas.microsoft.com/office/powerpoint/2010/main" val="41244529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7D3140-7358-AD43-9A19-A5BFBC3F52BE}"/>
              </a:ext>
            </a:extLst>
          </p:cNvPr>
          <p:cNvSpPr txBox="1">
            <a:spLocks/>
          </p:cNvSpPr>
          <p:nvPr/>
        </p:nvSpPr>
        <p:spPr>
          <a:xfrm>
            <a:off x="2362512" y="-93822"/>
            <a:ext cx="7886700" cy="132556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rgbClr val="0070C0"/>
                </a:solidFill>
                <a:latin typeface="Arial Rounded MT Bold" panose="020F0704030504030204" pitchFamily="34" charset="77"/>
              </a:rPr>
              <a:t>Slow Writing instructions</a:t>
            </a:r>
          </a:p>
        </p:txBody>
      </p:sp>
      <p:sp>
        <p:nvSpPr>
          <p:cNvPr id="4" name="Content Placeholder 2">
            <a:extLst>
              <a:ext uri="{FF2B5EF4-FFF2-40B4-BE49-F238E27FC236}">
                <a16:creationId xmlns:a16="http://schemas.microsoft.com/office/drawing/2014/main" id="{14288042-B8D6-D841-A37D-497526C0109B}"/>
              </a:ext>
            </a:extLst>
          </p:cNvPr>
          <p:cNvSpPr txBox="1">
            <a:spLocks/>
          </p:cNvSpPr>
          <p:nvPr/>
        </p:nvSpPr>
        <p:spPr>
          <a:xfrm>
            <a:off x="138481" y="1079936"/>
            <a:ext cx="7658100" cy="5435164"/>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GB" sz="2400" dirty="0">
                <a:solidFill>
                  <a:schemeClr val="bg1"/>
                </a:solidFill>
                <a:latin typeface="Arial Rounded MT Bold" panose="020F0704030504030204" pitchFamily="34" charset="77"/>
              </a:rPr>
              <a:t>Based on your initial ideas, your story must follow the structure below. This is to encourage you to really think about each sentence (make sure they flow). Read your sentences throughout so you can edit your work as you go.</a:t>
            </a:r>
            <a:br>
              <a:rPr lang="en-GB" sz="2400" dirty="0">
                <a:solidFill>
                  <a:schemeClr val="bg1"/>
                </a:solidFill>
                <a:latin typeface="Arial Rounded MT Bold" panose="020F0704030504030204" pitchFamily="34" charset="77"/>
              </a:rPr>
            </a:br>
            <a:br>
              <a:rPr lang="en-GB" sz="2400" dirty="0">
                <a:solidFill>
                  <a:schemeClr val="bg1"/>
                </a:solidFill>
                <a:latin typeface="Arial Rounded MT Bold" panose="020F0704030504030204" pitchFamily="34" charset="77"/>
              </a:rPr>
            </a:br>
            <a:r>
              <a:rPr lang="en-GB" sz="2400" dirty="0">
                <a:solidFill>
                  <a:schemeClr val="bg1"/>
                </a:solidFill>
                <a:latin typeface="Arial Rounded MT Bold" panose="020F0704030504030204" pitchFamily="34" charset="77"/>
              </a:rPr>
              <a:t>1. Your sentence must start with a verb.</a:t>
            </a:r>
            <a:br>
              <a:rPr lang="en-GB" sz="2400" dirty="0">
                <a:solidFill>
                  <a:schemeClr val="bg1"/>
                </a:solidFill>
                <a:latin typeface="Arial Rounded MT Bold" panose="020F0704030504030204" pitchFamily="34" charset="77"/>
              </a:rPr>
            </a:br>
            <a:r>
              <a:rPr lang="en-GB" sz="2400" dirty="0">
                <a:solidFill>
                  <a:schemeClr val="bg1"/>
                </a:solidFill>
                <a:latin typeface="Arial Rounded MT Bold" panose="020F0704030504030204" pitchFamily="34" charset="77"/>
              </a:rPr>
              <a:t>2. Your sentence must contain an example of figurative language (simile, metaphor or personification).</a:t>
            </a:r>
            <a:br>
              <a:rPr lang="en-GB" sz="2400" dirty="0">
                <a:solidFill>
                  <a:schemeClr val="bg1"/>
                </a:solidFill>
                <a:latin typeface="Arial Rounded MT Bold" panose="020F0704030504030204" pitchFamily="34" charset="77"/>
              </a:rPr>
            </a:br>
            <a:r>
              <a:rPr lang="en-GB" sz="2400" dirty="0">
                <a:solidFill>
                  <a:schemeClr val="bg1"/>
                </a:solidFill>
                <a:latin typeface="Arial Rounded MT Bold" panose="020F0704030504030204" pitchFamily="34" charset="77"/>
              </a:rPr>
              <a:t>3. Your sentence must use a relative clause.</a:t>
            </a:r>
            <a:br>
              <a:rPr lang="en-GB" sz="2400" dirty="0">
                <a:solidFill>
                  <a:schemeClr val="bg1"/>
                </a:solidFill>
                <a:latin typeface="Arial Rounded MT Bold" panose="020F0704030504030204" pitchFamily="34" charset="77"/>
              </a:rPr>
            </a:br>
            <a:r>
              <a:rPr lang="en-GB" sz="2400" dirty="0">
                <a:solidFill>
                  <a:schemeClr val="bg1"/>
                </a:solidFill>
                <a:latin typeface="Arial Rounded MT Bold" panose="020F0704030504030204" pitchFamily="34" charset="77"/>
              </a:rPr>
              <a:t>4. Your sentence must be a complex sentence (your subordination can go at the beginning or in the middle).</a:t>
            </a:r>
            <a:br>
              <a:rPr lang="en-GB" sz="2400" dirty="0">
                <a:solidFill>
                  <a:schemeClr val="bg1"/>
                </a:solidFill>
                <a:latin typeface="Arial Rounded MT Bold" panose="020F0704030504030204" pitchFamily="34" charset="77"/>
              </a:rPr>
            </a:br>
            <a:r>
              <a:rPr lang="en-GB" sz="2400" dirty="0">
                <a:solidFill>
                  <a:schemeClr val="bg1"/>
                </a:solidFill>
                <a:latin typeface="Arial Rounded MT Bold" panose="020F0704030504030204" pitchFamily="34" charset="77"/>
              </a:rPr>
              <a:t>5. Your sentence must contain an emotion.</a:t>
            </a:r>
            <a:br>
              <a:rPr lang="en-GB" sz="2400" dirty="0">
                <a:solidFill>
                  <a:schemeClr val="bg1"/>
                </a:solidFill>
                <a:latin typeface="Arial Rounded MT Bold" panose="020F0704030504030204" pitchFamily="34" charset="77"/>
              </a:rPr>
            </a:br>
            <a:r>
              <a:rPr lang="en-GB" sz="2400" dirty="0">
                <a:solidFill>
                  <a:schemeClr val="bg1"/>
                </a:solidFill>
                <a:latin typeface="Arial Rounded MT Bold" panose="020F0704030504030204" pitchFamily="34" charset="77"/>
              </a:rPr>
              <a:t>6. Your sentence must use a modal verb.</a:t>
            </a:r>
            <a:br>
              <a:rPr lang="en-GB" sz="2400" dirty="0">
                <a:solidFill>
                  <a:schemeClr val="bg1"/>
                </a:solidFill>
                <a:latin typeface="Arial Rounded MT Bold" panose="020F0704030504030204" pitchFamily="34" charset="77"/>
              </a:rPr>
            </a:br>
            <a:r>
              <a:rPr lang="en-GB" sz="2400" dirty="0">
                <a:solidFill>
                  <a:schemeClr val="bg1"/>
                </a:solidFill>
                <a:latin typeface="Arial Rounded MT Bold" panose="020F0704030504030204" pitchFamily="34" charset="77"/>
              </a:rPr>
              <a:t>7. Your sentence must be 3 words only.</a:t>
            </a:r>
          </a:p>
        </p:txBody>
      </p:sp>
      <p:pic>
        <p:nvPicPr>
          <p:cNvPr id="7" name="Picture 6" descr="A picture containing computer, table, monitor, drawing&#10;&#10;Description automatically generated">
            <a:extLst>
              <a:ext uri="{FF2B5EF4-FFF2-40B4-BE49-F238E27FC236}">
                <a16:creationId xmlns:a16="http://schemas.microsoft.com/office/drawing/2014/main" id="{959ED7C6-8C00-244D-9588-2C209BA6FFB4}"/>
              </a:ext>
            </a:extLst>
          </p:cNvPr>
          <p:cNvPicPr>
            <a:picLocks noChangeAspect="1"/>
          </p:cNvPicPr>
          <p:nvPr/>
        </p:nvPicPr>
        <p:blipFill>
          <a:blip r:embed="rId3"/>
          <a:stretch>
            <a:fillRect/>
          </a:stretch>
        </p:blipFill>
        <p:spPr>
          <a:xfrm>
            <a:off x="8444905" y="1445044"/>
            <a:ext cx="3608614" cy="4843996"/>
          </a:xfrm>
          <a:prstGeom prst="rect">
            <a:avLst/>
          </a:prstGeom>
        </p:spPr>
      </p:pic>
      <p:sp>
        <p:nvSpPr>
          <p:cNvPr id="5" name="Rectangle 4">
            <a:extLst>
              <a:ext uri="{FF2B5EF4-FFF2-40B4-BE49-F238E27FC236}">
                <a16:creationId xmlns:a16="http://schemas.microsoft.com/office/drawing/2014/main" id="{FBD23A88-472A-EB43-B50F-DB864131E4FD}"/>
              </a:ext>
            </a:extLst>
          </p:cNvPr>
          <p:cNvSpPr/>
          <p:nvPr/>
        </p:nvSpPr>
        <p:spPr>
          <a:xfrm>
            <a:off x="9013372" y="2084404"/>
            <a:ext cx="3040147" cy="3911392"/>
          </a:xfrm>
          <a:prstGeom prst="rect">
            <a:avLst/>
          </a:prstGeom>
        </p:spPr>
        <p:txBody>
          <a:bodyPr wrap="square">
            <a:spAutoFit/>
          </a:bodyPr>
          <a:lstStyle/>
          <a:p>
            <a:pPr algn="ctr">
              <a:lnSpc>
                <a:spcPct val="107000"/>
              </a:lnSpc>
              <a:spcAft>
                <a:spcPts val="800"/>
              </a:spcAft>
            </a:pPr>
            <a:r>
              <a:rPr lang="en-GB" sz="2600" dirty="0">
                <a:solidFill>
                  <a:schemeClr val="bg1"/>
                </a:solidFill>
                <a:latin typeface="Arial Rounded MT Bold" panose="020F0704030504030204" pitchFamily="34" charset="77"/>
                <a:ea typeface="Calibri" panose="020F0502020204030204" pitchFamily="34" charset="0"/>
                <a:cs typeface="Times New Roman" panose="02020603050405020304" pitchFamily="18" charset="0"/>
              </a:rPr>
              <a:t>Write your story in your green book. You may want to draw lines or stick lined paper in to make sure that your writing is neat.</a:t>
            </a:r>
          </a:p>
        </p:txBody>
      </p:sp>
    </p:spTree>
    <p:extLst>
      <p:ext uri="{BB962C8B-B14F-4D97-AF65-F5344CB8AC3E}">
        <p14:creationId xmlns:p14="http://schemas.microsoft.com/office/powerpoint/2010/main" val="47573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9C590B-3194-9644-AA52-5540EAE5F0C6}"/>
              </a:ext>
            </a:extLst>
          </p:cNvPr>
          <p:cNvSpPr/>
          <p:nvPr/>
        </p:nvSpPr>
        <p:spPr>
          <a:xfrm>
            <a:off x="2039814" y="4807775"/>
            <a:ext cx="8112370" cy="1569660"/>
          </a:xfrm>
          <a:prstGeom prst="rect">
            <a:avLst/>
          </a:prstGeom>
        </p:spPr>
        <p:txBody>
          <a:bodyPr wrap="square">
            <a:spAutoFit/>
          </a:bodyPr>
          <a:lstStyle/>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Does it make sense? </a:t>
            </a:r>
          </a:p>
          <a:p>
            <a:pPr algn="ctr"/>
            <a:r>
              <a:rPr lang="en-GB" sz="3200" dirty="0">
                <a:solidFill>
                  <a:srgbClr val="0070C0"/>
                </a:solidFill>
                <a:latin typeface="Arial Rounded MT Bold" panose="020F0704030504030204" pitchFamily="34" charset="77"/>
                <a:ea typeface="Calibri" panose="020F0502020204030204" pitchFamily="34" charset="0"/>
                <a:cs typeface="Times New Roman" panose="02020603050405020304" pitchFamily="18" charset="0"/>
              </a:rPr>
              <a:t>When you’re happy with it, read your story to your family.</a:t>
            </a:r>
            <a:r>
              <a:rPr lang="en-GB" sz="3200" dirty="0">
                <a:solidFill>
                  <a:srgbClr val="0070C0"/>
                </a:solidFill>
                <a:latin typeface="Arial Rounded MT Bold" panose="020F0704030504030204" pitchFamily="34" charset="77"/>
              </a:rPr>
              <a:t> </a:t>
            </a:r>
            <a:endParaRPr lang="en-US" sz="3200" dirty="0">
              <a:solidFill>
                <a:srgbClr val="0070C0"/>
              </a:solidFill>
              <a:latin typeface="Arial Rounded MT Bold" panose="020F0704030504030204" pitchFamily="34" charset="77"/>
            </a:endParaRPr>
          </a:p>
        </p:txBody>
      </p:sp>
      <p:pic>
        <p:nvPicPr>
          <p:cNvPr id="4" name="Picture 3" descr="A close up of a sign&#10;&#10;Description automatically generated">
            <a:extLst>
              <a:ext uri="{FF2B5EF4-FFF2-40B4-BE49-F238E27FC236}">
                <a16:creationId xmlns:a16="http://schemas.microsoft.com/office/drawing/2014/main" id="{E06EAE8F-779C-E44B-9CB3-2EDC5EC57CEC}"/>
              </a:ext>
            </a:extLst>
          </p:cNvPr>
          <p:cNvPicPr>
            <a:picLocks noChangeAspect="1"/>
          </p:cNvPicPr>
          <p:nvPr/>
        </p:nvPicPr>
        <p:blipFill>
          <a:blip r:embed="rId2"/>
          <a:stretch>
            <a:fillRect/>
          </a:stretch>
        </p:blipFill>
        <p:spPr>
          <a:xfrm>
            <a:off x="1629507" y="0"/>
            <a:ext cx="8932985" cy="4222231"/>
          </a:xfrm>
          <a:prstGeom prst="rect">
            <a:avLst/>
          </a:prstGeom>
        </p:spPr>
      </p:pic>
    </p:spTree>
    <p:extLst>
      <p:ext uri="{BB962C8B-B14F-4D97-AF65-F5344CB8AC3E}">
        <p14:creationId xmlns:p14="http://schemas.microsoft.com/office/powerpoint/2010/main" val="1610693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536</Words>
  <Application>Microsoft Macintosh PowerPoint</Application>
  <PresentationFormat>Widescreen</PresentationFormat>
  <Paragraphs>16</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2020-04-21T19:54:04Z</dcterms:created>
  <dcterms:modified xsi:type="dcterms:W3CDTF">2020-04-21T20:11:35Z</dcterms:modified>
</cp:coreProperties>
</file>