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0"/>
  </p:notesMasterIdLst>
  <p:sldIdLst>
    <p:sldId id="256" r:id="rId2"/>
    <p:sldId id="257" r:id="rId3"/>
    <p:sldId id="278" r:id="rId4"/>
    <p:sldId id="283" r:id="rId5"/>
    <p:sldId id="285" r:id="rId6"/>
    <p:sldId id="287" r:id="rId7"/>
    <p:sldId id="288" r:id="rId8"/>
    <p:sldId id="28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62"/>
    <p:restoredTop sz="94377"/>
  </p:normalViewPr>
  <p:slideViewPr>
    <p:cSldViewPr snapToGrid="0" snapToObjects="1">
      <p:cViewPr varScale="1">
        <p:scale>
          <a:sx n="61" d="100"/>
          <a:sy n="61" d="100"/>
        </p:scale>
        <p:origin x="248" y="1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6/1/20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D52AF1A0-170E-430F-AC1C-8385A70477A1}" type="slidenum">
              <a:rPr lang="en-GB" smtClean="0"/>
              <a:t>2</a:t>
            </a:fld>
            <a:endParaRPr lang="en-GB"/>
          </a:p>
        </p:txBody>
      </p:sp>
    </p:spTree>
    <p:extLst>
      <p:ext uri="{BB962C8B-B14F-4D97-AF65-F5344CB8AC3E}">
        <p14:creationId xmlns:p14="http://schemas.microsoft.com/office/powerpoint/2010/main" val="233297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01/06/2020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331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01/06/2020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01/06/2020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01/06/2020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01/06/2020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01/06/2020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01/06/2020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01/06/2020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a:t>
            </a:r>
            <a:br>
              <a:rPr lang="en-GB" sz="6000" dirty="0"/>
            </a:br>
            <a:r>
              <a:rPr lang="en-GB" sz="6000" dirty="0"/>
              <a:t>Revision</a:t>
            </a:r>
            <a:br>
              <a:rPr lang="en-GB" sz="6000" dirty="0"/>
            </a:br>
            <a:r>
              <a:rPr lang="en-GB" sz="6000" dirty="0"/>
              <a:t>Fractions</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9 Lesson 4– ordering fractions</a:t>
            </a:r>
          </a:p>
        </p:txBody>
      </p:sp>
    </p:spTree>
    <p:extLst>
      <p:ext uri="{BB962C8B-B14F-4D97-AF65-F5344CB8AC3E}">
        <p14:creationId xmlns:p14="http://schemas.microsoft.com/office/powerpoint/2010/main" val="380932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92460"/>
            <a:ext cx="9144000" cy="1470025"/>
          </a:xfrm>
        </p:spPr>
        <p:txBody>
          <a:bodyPr>
            <a:noAutofit/>
          </a:bodyPr>
          <a:lstStyle/>
          <a:p>
            <a:r>
              <a:rPr lang="en-GB" sz="9600" dirty="0">
                <a:latin typeface="Arial Rounded MT Bold" panose="020F0704030504030204" pitchFamily="34" charset="0"/>
              </a:rPr>
              <a:t>Fractions</a:t>
            </a:r>
          </a:p>
        </p:txBody>
      </p:sp>
    </p:spTree>
    <p:extLst>
      <p:ext uri="{BB962C8B-B14F-4D97-AF65-F5344CB8AC3E}">
        <p14:creationId xmlns:p14="http://schemas.microsoft.com/office/powerpoint/2010/main" val="3492576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AutoShape 4"/>
          <p:cNvSpPr>
            <a:spLocks noChangeArrowheads="1"/>
          </p:cNvSpPr>
          <p:nvPr/>
        </p:nvSpPr>
        <p:spPr bwMode="auto">
          <a:xfrm>
            <a:off x="8543926" y="231774"/>
            <a:ext cx="2846678" cy="527051"/>
          </a:xfrm>
          <a:prstGeom prst="wedgeRoundRectCallout">
            <a:avLst>
              <a:gd name="adj1" fmla="val -56269"/>
              <a:gd name="adj2" fmla="val -250"/>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 number.</a:t>
            </a:r>
          </a:p>
        </p:txBody>
      </p:sp>
      <p:sp>
        <p:nvSpPr>
          <p:cNvPr id="3087" name="AutoShape 7"/>
          <p:cNvSpPr>
            <a:spLocks noChangeArrowheads="1"/>
          </p:cNvSpPr>
          <p:nvPr/>
        </p:nvSpPr>
        <p:spPr bwMode="auto">
          <a:xfrm>
            <a:off x="6904007" y="3140552"/>
            <a:ext cx="4733811" cy="527052"/>
          </a:xfrm>
          <a:prstGeom prst="wedgeRoundRectCallout">
            <a:avLst>
              <a:gd name="adj1" fmla="val -83338"/>
              <a:gd name="adj2" fmla="val 3593"/>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 way of saying ‘divided by.’</a:t>
            </a:r>
          </a:p>
        </p:txBody>
      </p:sp>
      <p:sp>
        <p:nvSpPr>
          <p:cNvPr id="3085" name="AutoShape 10"/>
          <p:cNvSpPr>
            <a:spLocks noChangeArrowheads="1"/>
          </p:cNvSpPr>
          <p:nvPr/>
        </p:nvSpPr>
        <p:spPr bwMode="auto">
          <a:xfrm>
            <a:off x="1087871" y="97631"/>
            <a:ext cx="3977842" cy="1071560"/>
          </a:xfrm>
          <a:prstGeom prst="wedgeRoundRectCallout">
            <a:avLst>
              <a:gd name="adj1" fmla="val 60273"/>
              <a:gd name="adj2" fmla="val -17356"/>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 part of a whole number. It might be a big part or it might be a small part.</a:t>
            </a:r>
          </a:p>
        </p:txBody>
      </p:sp>
      <p:sp>
        <p:nvSpPr>
          <p:cNvPr id="3083" name="AutoShape 13"/>
          <p:cNvSpPr>
            <a:spLocks noChangeArrowheads="1"/>
          </p:cNvSpPr>
          <p:nvPr/>
        </p:nvSpPr>
        <p:spPr bwMode="auto">
          <a:xfrm>
            <a:off x="1247179" y="2221015"/>
            <a:ext cx="6602411" cy="724485"/>
          </a:xfrm>
          <a:prstGeom prst="wedgeRoundRectCallout">
            <a:avLst>
              <a:gd name="adj1" fmla="val 63625"/>
              <a:gd name="adj2" fmla="val -35931"/>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an equivalence. It can be shown in different ways.</a:t>
            </a:r>
          </a:p>
          <a:p>
            <a:pPr algn="ctr" eaLnBrk="1" hangingPunct="1">
              <a:spcBef>
                <a:spcPct val="0"/>
              </a:spcBef>
              <a:buFontTx/>
              <a:buNone/>
            </a:pPr>
            <a:endParaRPr lang="en-GB" altLang="en-US" b="1" dirty="0">
              <a:latin typeface="Arial Rounded MT Bold" pitchFamily="34" charset="0"/>
            </a:endParaRPr>
          </a:p>
        </p:txBody>
      </p:sp>
      <p:sp>
        <p:nvSpPr>
          <p:cNvPr id="3080" name="AutoShape 15"/>
          <p:cNvSpPr>
            <a:spLocks noChangeArrowheads="1"/>
          </p:cNvSpPr>
          <p:nvPr/>
        </p:nvSpPr>
        <p:spPr bwMode="auto">
          <a:xfrm>
            <a:off x="3939620" y="1376568"/>
            <a:ext cx="5928775" cy="527051"/>
          </a:xfrm>
          <a:prstGeom prst="wedgeRoundRectCallout">
            <a:avLst>
              <a:gd name="adj1" fmla="val -63620"/>
              <a:gd name="adj2" fmla="val -153"/>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can be &gt;1 (a mixed number).</a:t>
            </a:r>
          </a:p>
        </p:txBody>
      </p:sp>
      <p:sp>
        <p:nvSpPr>
          <p:cNvPr id="2" name="TextBox 1">
            <a:extLst>
              <a:ext uri="{FF2B5EF4-FFF2-40B4-BE49-F238E27FC236}">
                <a16:creationId xmlns:a16="http://schemas.microsoft.com/office/drawing/2014/main" id="{9B7081B3-24FE-674C-B6FB-460FB088DD2D}"/>
              </a:ext>
            </a:extLst>
          </p:cNvPr>
          <p:cNvSpPr txBox="1"/>
          <p:nvPr/>
        </p:nvSpPr>
        <p:spPr>
          <a:xfrm>
            <a:off x="1508166" y="4581371"/>
            <a:ext cx="10046524" cy="1200329"/>
          </a:xfrm>
          <a:prstGeom prst="rect">
            <a:avLst/>
          </a:prstGeom>
          <a:solidFill>
            <a:srgbClr val="0070C0"/>
          </a:solidFill>
          <a:ln>
            <a:solidFill>
              <a:schemeClr val="tx1"/>
            </a:solidFill>
          </a:ln>
        </p:spPr>
        <p:txBody>
          <a:bodyPr wrap="square" rtlCol="0">
            <a:spAutoFit/>
          </a:bodyPr>
          <a:lstStyle/>
          <a:p>
            <a:r>
              <a:rPr lang="en-US" sz="2400" b="1" dirty="0">
                <a:latin typeface="Arial Rounded MT Bold" panose="020F0704030504030204" pitchFamily="34" charset="77"/>
              </a:rPr>
              <a:t>A fraction is each one of these quotes. Over the next coming lessons, we will recap fractions to really understand what these quotes mean.</a:t>
            </a:r>
          </a:p>
        </p:txBody>
      </p:sp>
    </p:spTree>
    <p:extLst>
      <p:ext uri="{BB962C8B-B14F-4D97-AF65-F5344CB8AC3E}">
        <p14:creationId xmlns:p14="http://schemas.microsoft.com/office/powerpoint/2010/main" val="16507100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500"/>
                                        <p:tgtEl>
                                          <p:spTgt spid="30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85"/>
                                        </p:tgtEl>
                                        <p:attrNameLst>
                                          <p:attrName>style.visibility</p:attrName>
                                        </p:attrNameLst>
                                      </p:cBhvr>
                                      <p:to>
                                        <p:strVal val="visible"/>
                                      </p:to>
                                    </p:set>
                                    <p:anim calcmode="lin" valueType="num">
                                      <p:cBhvr additive="base">
                                        <p:cTn id="12" dur="500" fill="hold"/>
                                        <p:tgtEl>
                                          <p:spTgt spid="3085"/>
                                        </p:tgtEl>
                                        <p:attrNameLst>
                                          <p:attrName>ppt_x</p:attrName>
                                        </p:attrNameLst>
                                      </p:cBhvr>
                                      <p:tavLst>
                                        <p:tav tm="0">
                                          <p:val>
                                            <p:strVal val="#ppt_x"/>
                                          </p:val>
                                        </p:tav>
                                        <p:tav tm="100000">
                                          <p:val>
                                            <p:strVal val="#ppt_x"/>
                                          </p:val>
                                        </p:tav>
                                      </p:tavLst>
                                    </p:anim>
                                    <p:anim calcmode="lin" valueType="num">
                                      <p:cBhvr additive="base">
                                        <p:cTn id="13" dur="500" fill="hold"/>
                                        <p:tgtEl>
                                          <p:spTgt spid="3085"/>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080"/>
                                        </p:tgtEl>
                                        <p:attrNameLst>
                                          <p:attrName>style.visibility</p:attrName>
                                        </p:attrNameLst>
                                      </p:cBhvr>
                                      <p:to>
                                        <p:strVal val="visible"/>
                                      </p:to>
                                    </p:set>
                                    <p:animEffect transition="in" filter="barn(inVertical)">
                                      <p:cBhvr>
                                        <p:cTn id="18" dur="500"/>
                                        <p:tgtEl>
                                          <p:spTgt spid="308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083"/>
                                        </p:tgtEl>
                                        <p:attrNameLst>
                                          <p:attrName>style.visibility</p:attrName>
                                        </p:attrNameLst>
                                      </p:cBhvr>
                                      <p:to>
                                        <p:strVal val="visible"/>
                                      </p:to>
                                    </p:set>
                                    <p:animEffect transition="in" filter="wipe(down)">
                                      <p:cBhvr>
                                        <p:cTn id="23" dur="500"/>
                                        <p:tgtEl>
                                          <p:spTgt spid="308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087"/>
                                        </p:tgtEl>
                                        <p:attrNameLst>
                                          <p:attrName>style.visibility</p:attrName>
                                        </p:attrNameLst>
                                      </p:cBhvr>
                                      <p:to>
                                        <p:strVal val="visible"/>
                                      </p:to>
                                    </p:set>
                                    <p:animEffect transition="in" filter="circle(in)">
                                      <p:cBhvr>
                                        <p:cTn id="28" dur="750"/>
                                        <p:tgtEl>
                                          <p:spTgt spid="3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87" grpId="0" animBg="1"/>
      <p:bldP spid="3085" grpId="0" animBg="1"/>
      <p:bldP spid="3083" grpId="0" animBg="1"/>
      <p:bldP spid="308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CFAC6-53F0-E747-A112-F6F2B4647C47}"/>
              </a:ext>
            </a:extLst>
          </p:cNvPr>
          <p:cNvSpPr>
            <a:spLocks noGrp="1"/>
          </p:cNvSpPr>
          <p:nvPr>
            <p:ph type="title"/>
          </p:nvPr>
        </p:nvSpPr>
        <p:spPr>
          <a:xfrm>
            <a:off x="1502445" y="291079"/>
            <a:ext cx="9991349" cy="1143000"/>
          </a:xfrm>
        </p:spPr>
        <p:txBody>
          <a:bodyPr>
            <a:normAutofit fontScale="90000"/>
          </a:bodyPr>
          <a:lstStyle/>
          <a:p>
            <a:r>
              <a:rPr lang="en-US" dirty="0">
                <a:latin typeface="Arial Rounded MT Bold" panose="020F0704030504030204" pitchFamily="34" charset="0"/>
              </a:rPr>
              <a:t>½ , 4/6 and 1/3</a:t>
            </a:r>
            <a:br>
              <a:rPr lang="en-US" dirty="0">
                <a:latin typeface="Arial Rounded MT Bold" panose="020F0704030504030204" pitchFamily="34" charset="0"/>
              </a:rPr>
            </a:br>
            <a:r>
              <a:rPr lang="en-US" dirty="0">
                <a:latin typeface="Arial Rounded MT Bold" panose="020F0704030504030204" pitchFamily="34" charset="0"/>
              </a:rPr>
              <a:t>Put these fractions in descending order.</a:t>
            </a:r>
          </a:p>
        </p:txBody>
      </p:sp>
      <p:sp>
        <p:nvSpPr>
          <p:cNvPr id="3" name="Content Placeholder 2">
            <a:extLst>
              <a:ext uri="{FF2B5EF4-FFF2-40B4-BE49-F238E27FC236}">
                <a16:creationId xmlns:a16="http://schemas.microsoft.com/office/drawing/2014/main" id="{1354EAB2-6285-8D4F-B826-C332281852C1}"/>
              </a:ext>
            </a:extLst>
          </p:cNvPr>
          <p:cNvSpPr>
            <a:spLocks noGrp="1"/>
          </p:cNvSpPr>
          <p:nvPr>
            <p:ph idx="1"/>
          </p:nvPr>
        </p:nvSpPr>
        <p:spPr>
          <a:xfrm>
            <a:off x="7950391" y="4189190"/>
            <a:ext cx="3898776" cy="2476872"/>
          </a:xfrm>
          <a:solidFill>
            <a:srgbClr val="FFFF00"/>
          </a:solidFill>
          <a:ln>
            <a:solidFill>
              <a:srgbClr val="FF0000"/>
            </a:solidFill>
          </a:ln>
        </p:spPr>
        <p:txBody>
          <a:bodyPr>
            <a:normAutofit lnSpcReduction="10000"/>
          </a:bodyPr>
          <a:lstStyle/>
          <a:p>
            <a:pPr lvl="0"/>
            <a:r>
              <a:rPr lang="en-GB" dirty="0">
                <a:latin typeface="Arial Rounded MT Bold" panose="020F0704030504030204" pitchFamily="34" charset="77"/>
              </a:rPr>
              <a:t>changing the denominators so that they are the same using my times tables knowledge. </a:t>
            </a:r>
          </a:p>
          <a:p>
            <a:pPr lvl="0"/>
            <a:r>
              <a:rPr lang="en-GB" dirty="0">
                <a:latin typeface="Arial Rounded MT Bold" panose="020F0704030504030204" pitchFamily="34" charset="77"/>
              </a:rPr>
              <a:t>knowing that ascending means smallest to biggest.</a:t>
            </a:r>
          </a:p>
          <a:p>
            <a:r>
              <a:rPr lang="en-GB" dirty="0">
                <a:latin typeface="Arial Rounded MT Bold" panose="020F0704030504030204" pitchFamily="34" charset="77"/>
              </a:rPr>
              <a:t>knowing that descending means biggest to smallest. </a:t>
            </a:r>
          </a:p>
          <a:p>
            <a:endParaRPr lang="en-US" dirty="0"/>
          </a:p>
        </p:txBody>
      </p:sp>
      <p:sp>
        <p:nvSpPr>
          <p:cNvPr id="4" name="TextBox 3">
            <a:extLst>
              <a:ext uri="{FF2B5EF4-FFF2-40B4-BE49-F238E27FC236}">
                <a16:creationId xmlns:a16="http://schemas.microsoft.com/office/drawing/2014/main" id="{759E1F99-E5A6-3640-A045-111EF9F191AA}"/>
              </a:ext>
            </a:extLst>
          </p:cNvPr>
          <p:cNvSpPr txBox="1"/>
          <p:nvPr/>
        </p:nvSpPr>
        <p:spPr>
          <a:xfrm>
            <a:off x="914400" y="1701209"/>
            <a:ext cx="6889898" cy="5078313"/>
          </a:xfrm>
          <a:prstGeom prst="rect">
            <a:avLst/>
          </a:prstGeom>
          <a:noFill/>
        </p:spPr>
        <p:txBody>
          <a:bodyPr wrap="square" rtlCol="0">
            <a:spAutoFit/>
          </a:bodyPr>
          <a:lstStyle/>
          <a:p>
            <a:r>
              <a:rPr lang="en-US" dirty="0">
                <a:latin typeface="Arial Rounded MT Bold" panose="020F0704030504030204" pitchFamily="34" charset="77"/>
              </a:rPr>
              <a:t>To order fractions we need to make sure the denominators for each fraction is the same. This means that we will need to convert each fraction to make this the case. I always tend to look at the fraction with the largest denominator (in this case it is 4/6). Can the other denominators (2 and 3) go in to 6? The answer is yes so:</a:t>
            </a:r>
          </a:p>
          <a:p>
            <a:endParaRPr lang="en-US" dirty="0">
              <a:latin typeface="Arial Rounded MT Bold" panose="020F0704030504030204" pitchFamily="34" charset="77"/>
            </a:endParaRPr>
          </a:p>
          <a:p>
            <a:r>
              <a:rPr lang="en-US" dirty="0">
                <a:latin typeface="Arial Rounded MT Bold" panose="020F0704030504030204" pitchFamily="34" charset="77"/>
              </a:rPr>
              <a:t>½ = x3 = 3/6 (we multiply by 3 because that is what is need to get to 6)</a:t>
            </a:r>
          </a:p>
          <a:p>
            <a:endParaRPr lang="en-US" dirty="0">
              <a:latin typeface="Arial Rounded MT Bold" panose="020F0704030504030204" pitchFamily="34" charset="77"/>
            </a:endParaRPr>
          </a:p>
          <a:p>
            <a:r>
              <a:rPr lang="en-US" dirty="0">
                <a:latin typeface="Arial Rounded MT Bold" panose="020F0704030504030204" pitchFamily="34" charset="77"/>
              </a:rPr>
              <a:t>4/6 = 4/6 doesn’t change as it has the right denominator</a:t>
            </a:r>
          </a:p>
          <a:p>
            <a:endParaRPr lang="en-US" dirty="0">
              <a:latin typeface="Arial Rounded MT Bold" panose="020F0704030504030204" pitchFamily="34" charset="77"/>
            </a:endParaRPr>
          </a:p>
          <a:p>
            <a:r>
              <a:rPr lang="en-US" dirty="0">
                <a:latin typeface="Arial Rounded MT Bold" panose="020F0704030504030204" pitchFamily="34" charset="77"/>
              </a:rPr>
              <a:t>1/3 = x2 = 2/6 (we multiply by 2 because that is what is need to get to 6)</a:t>
            </a:r>
          </a:p>
          <a:p>
            <a:endParaRPr lang="en-US" dirty="0">
              <a:latin typeface="Arial Rounded MT Bold" panose="020F0704030504030204" pitchFamily="34" charset="77"/>
            </a:endParaRPr>
          </a:p>
          <a:p>
            <a:r>
              <a:rPr lang="en-US" dirty="0">
                <a:latin typeface="Arial Rounded MT Bold" panose="020F0704030504030204" pitchFamily="34" charset="77"/>
              </a:rPr>
              <a:t>Remember we always do the same to the top as we do the bottom.</a:t>
            </a:r>
          </a:p>
          <a:p>
            <a:endParaRPr lang="en-US" dirty="0"/>
          </a:p>
        </p:txBody>
      </p:sp>
      <p:sp>
        <p:nvSpPr>
          <p:cNvPr id="5" name="TextBox 4">
            <a:extLst>
              <a:ext uri="{FF2B5EF4-FFF2-40B4-BE49-F238E27FC236}">
                <a16:creationId xmlns:a16="http://schemas.microsoft.com/office/drawing/2014/main" id="{2EE32520-4CEB-5F4A-8A99-C7220A8D367D}"/>
              </a:ext>
            </a:extLst>
          </p:cNvPr>
          <p:cNvSpPr txBox="1"/>
          <p:nvPr/>
        </p:nvSpPr>
        <p:spPr>
          <a:xfrm>
            <a:off x="8112642" y="1701209"/>
            <a:ext cx="3898776" cy="1754326"/>
          </a:xfrm>
          <a:prstGeom prst="rect">
            <a:avLst/>
          </a:prstGeom>
          <a:noFill/>
        </p:spPr>
        <p:txBody>
          <a:bodyPr wrap="square" rtlCol="0">
            <a:spAutoFit/>
          </a:bodyPr>
          <a:lstStyle/>
          <a:p>
            <a:r>
              <a:rPr lang="en-US" dirty="0">
                <a:latin typeface="Arial Rounded MT Bold" panose="020F0704030504030204" pitchFamily="34" charset="77"/>
              </a:rPr>
              <a:t>Now that we have the answer, we work out the order by the numerator.</a:t>
            </a:r>
          </a:p>
          <a:p>
            <a:r>
              <a:rPr lang="en-US" dirty="0">
                <a:latin typeface="Arial Rounded MT Bold" panose="020F0704030504030204" pitchFamily="34" charset="77"/>
              </a:rPr>
              <a:t>3/6 , 4/6 and 2/6</a:t>
            </a:r>
          </a:p>
          <a:p>
            <a:endParaRPr lang="en-US" dirty="0">
              <a:latin typeface="Arial Rounded MT Bold" panose="020F0704030504030204" pitchFamily="34" charset="77"/>
            </a:endParaRPr>
          </a:p>
          <a:p>
            <a:r>
              <a:rPr lang="en-US" dirty="0">
                <a:latin typeface="Arial Rounded MT Bold" panose="020F0704030504030204" pitchFamily="34" charset="77"/>
              </a:rPr>
              <a:t>Descending order = 4/6, 3/6 , 2/6</a:t>
            </a:r>
          </a:p>
        </p:txBody>
      </p:sp>
    </p:spTree>
    <p:extLst>
      <p:ext uri="{BB962C8B-B14F-4D97-AF65-F5344CB8AC3E}">
        <p14:creationId xmlns:p14="http://schemas.microsoft.com/office/powerpoint/2010/main" val="1879619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CFAC6-53F0-E747-A112-F6F2B4647C47}"/>
              </a:ext>
            </a:extLst>
          </p:cNvPr>
          <p:cNvSpPr>
            <a:spLocks noGrp="1"/>
          </p:cNvSpPr>
          <p:nvPr>
            <p:ph type="title"/>
          </p:nvPr>
        </p:nvSpPr>
        <p:spPr>
          <a:xfrm>
            <a:off x="1295400" y="239232"/>
            <a:ext cx="9601200" cy="6204097"/>
          </a:xfrm>
        </p:spPr>
        <p:txBody>
          <a:bodyPr>
            <a:normAutofit/>
          </a:bodyPr>
          <a:lstStyle/>
          <a:p>
            <a:r>
              <a:rPr lang="en-US" sz="3200" dirty="0">
                <a:latin typeface="Arial Rounded MT Bold" panose="020F0704030504030204" pitchFamily="34" charset="0"/>
              </a:rPr>
              <a:t>1/5 , 12/20,  ½ Put these in ascending order.</a:t>
            </a:r>
            <a:br>
              <a:rPr lang="en-US" sz="3200" dirty="0">
                <a:latin typeface="Arial Rounded MT Bold" panose="020F0704030504030204" pitchFamily="34" charset="0"/>
              </a:rPr>
            </a:br>
            <a:br>
              <a:rPr lang="en-US" sz="3200" dirty="0">
                <a:latin typeface="Arial Rounded MT Bold" panose="020F0704030504030204" pitchFamily="34" charset="0"/>
              </a:rPr>
            </a:br>
            <a:r>
              <a:rPr lang="en-US" sz="3200" dirty="0">
                <a:latin typeface="Arial Rounded MT Bold" panose="020F0704030504030204" pitchFamily="34" charset="0"/>
              </a:rPr>
              <a:t>Can each denominator go in to the largest one?</a:t>
            </a:r>
            <a:br>
              <a:rPr lang="en-US" sz="3200" dirty="0">
                <a:latin typeface="Arial Rounded MT Bold" panose="020F0704030504030204" pitchFamily="34" charset="0"/>
              </a:rPr>
            </a:br>
            <a:r>
              <a:rPr lang="en-US" sz="3200" dirty="0">
                <a:latin typeface="Arial Rounded MT Bold" panose="020F0704030504030204" pitchFamily="34" charset="0"/>
              </a:rPr>
              <a:t>Yes both 2 and 5 can go in to 20.</a:t>
            </a:r>
            <a:br>
              <a:rPr lang="en-US" sz="3200" dirty="0">
                <a:latin typeface="Arial Rounded MT Bold" panose="020F0704030504030204" pitchFamily="34" charset="0"/>
              </a:rPr>
            </a:br>
            <a:br>
              <a:rPr lang="en-US" sz="3200" dirty="0">
                <a:latin typeface="Arial Rounded MT Bold" panose="020F0704030504030204" pitchFamily="34" charset="0"/>
              </a:rPr>
            </a:br>
            <a:r>
              <a:rPr lang="en-US" sz="3200" dirty="0">
                <a:latin typeface="Arial Rounded MT Bold" panose="020F0704030504030204" pitchFamily="34" charset="0"/>
              </a:rPr>
              <a:t>1/5 = x 4 = 4/20</a:t>
            </a:r>
            <a:br>
              <a:rPr lang="en-US" sz="3200" dirty="0">
                <a:latin typeface="Arial Rounded MT Bold" panose="020F0704030504030204" pitchFamily="34" charset="0"/>
              </a:rPr>
            </a:br>
            <a:br>
              <a:rPr lang="en-US" sz="3200" dirty="0">
                <a:latin typeface="Arial Rounded MT Bold" panose="020F0704030504030204" pitchFamily="34" charset="0"/>
              </a:rPr>
            </a:br>
            <a:r>
              <a:rPr lang="en-US" sz="3200" dirty="0">
                <a:latin typeface="Arial Rounded MT Bold" panose="020F0704030504030204" pitchFamily="34" charset="0"/>
              </a:rPr>
              <a:t>12/20 = doesn’t change</a:t>
            </a:r>
            <a:br>
              <a:rPr lang="en-US" sz="3200" dirty="0">
                <a:latin typeface="Arial Rounded MT Bold" panose="020F0704030504030204" pitchFamily="34" charset="0"/>
              </a:rPr>
            </a:br>
            <a:br>
              <a:rPr lang="en-US" sz="3200" dirty="0">
                <a:latin typeface="Arial Rounded MT Bold" panose="020F0704030504030204" pitchFamily="34" charset="0"/>
              </a:rPr>
            </a:br>
            <a:r>
              <a:rPr lang="en-US" sz="3200" dirty="0">
                <a:latin typeface="Arial Rounded MT Bold" panose="020F0704030504030204" pitchFamily="34" charset="0"/>
              </a:rPr>
              <a:t>½ = x10 = 10/20</a:t>
            </a:r>
            <a:br>
              <a:rPr lang="en-US" sz="3200" dirty="0">
                <a:latin typeface="Arial Rounded MT Bold" panose="020F0704030504030204" pitchFamily="34" charset="0"/>
              </a:rPr>
            </a:br>
            <a:br>
              <a:rPr lang="en-US" sz="3200" dirty="0">
                <a:latin typeface="Arial Rounded MT Bold" panose="020F0704030504030204" pitchFamily="34" charset="0"/>
              </a:rPr>
            </a:br>
            <a:r>
              <a:rPr lang="en-US" sz="3200" dirty="0">
                <a:latin typeface="Arial Rounded MT Bold" panose="020F0704030504030204" pitchFamily="34" charset="0"/>
              </a:rPr>
              <a:t>order = </a:t>
            </a:r>
            <a:br>
              <a:rPr lang="en-US" sz="3200" dirty="0">
                <a:latin typeface="Arial Rounded MT Bold" panose="020F0704030504030204" pitchFamily="34" charset="0"/>
              </a:rPr>
            </a:br>
            <a:r>
              <a:rPr lang="en-US" sz="3200" dirty="0">
                <a:latin typeface="Arial Rounded MT Bold" panose="020F0704030504030204" pitchFamily="34" charset="0"/>
              </a:rPr>
              <a:t>1/5, ½ and 12/20</a:t>
            </a:r>
            <a:endParaRPr lang="en-US" dirty="0">
              <a:latin typeface="Arial Rounded MT Bold" panose="020F0704030504030204" pitchFamily="34" charset="0"/>
            </a:endParaRPr>
          </a:p>
        </p:txBody>
      </p:sp>
      <p:sp>
        <p:nvSpPr>
          <p:cNvPr id="6" name="Content Placeholder 2">
            <a:extLst>
              <a:ext uri="{FF2B5EF4-FFF2-40B4-BE49-F238E27FC236}">
                <a16:creationId xmlns:a16="http://schemas.microsoft.com/office/drawing/2014/main" id="{1354EAB2-6285-8D4F-B826-C332281852C1}"/>
              </a:ext>
            </a:extLst>
          </p:cNvPr>
          <p:cNvSpPr txBox="1">
            <a:spLocks/>
          </p:cNvSpPr>
          <p:nvPr/>
        </p:nvSpPr>
        <p:spPr>
          <a:xfrm>
            <a:off x="8088614" y="4381128"/>
            <a:ext cx="3898776" cy="2476872"/>
          </a:xfrm>
          <a:prstGeom prst="rect">
            <a:avLst/>
          </a:prstGeom>
          <a:solidFill>
            <a:srgbClr val="FFFF00"/>
          </a:solidFill>
          <a:ln>
            <a:solidFill>
              <a:srgbClr val="FF0000"/>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000" dirty="0">
                <a:latin typeface="Arial Rounded MT Bold" panose="020F0704030504030204" pitchFamily="34" charset="77"/>
              </a:rPr>
              <a:t>changing the denominators so that they are the same using my times tables knowledge. </a:t>
            </a:r>
          </a:p>
          <a:p>
            <a:r>
              <a:rPr lang="en-GB" sz="2000" dirty="0">
                <a:latin typeface="Arial Rounded MT Bold" panose="020F0704030504030204" pitchFamily="34" charset="77"/>
              </a:rPr>
              <a:t>knowing that ascending means smallest to biggest.</a:t>
            </a:r>
          </a:p>
          <a:p>
            <a:r>
              <a:rPr lang="en-GB" sz="2000" dirty="0">
                <a:latin typeface="Arial Rounded MT Bold" panose="020F0704030504030204" pitchFamily="34" charset="77"/>
              </a:rPr>
              <a:t>knowing that descending means biggest to smallest. </a:t>
            </a:r>
          </a:p>
          <a:p>
            <a:endParaRPr lang="en-US" dirty="0"/>
          </a:p>
        </p:txBody>
      </p:sp>
    </p:spTree>
    <p:extLst>
      <p:ext uri="{BB962C8B-B14F-4D97-AF65-F5344CB8AC3E}">
        <p14:creationId xmlns:p14="http://schemas.microsoft.com/office/powerpoint/2010/main" val="1213033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5FA6B-EDE2-C241-A48A-F5797FCC6479}"/>
              </a:ext>
            </a:extLst>
          </p:cNvPr>
          <p:cNvSpPr>
            <a:spLocks noGrp="1"/>
          </p:cNvSpPr>
          <p:nvPr>
            <p:ph type="title"/>
          </p:nvPr>
        </p:nvSpPr>
        <p:spPr>
          <a:xfrm>
            <a:off x="1371600" y="685800"/>
            <a:ext cx="9601200" cy="802758"/>
          </a:xfrm>
        </p:spPr>
        <p:txBody>
          <a:bodyPr/>
          <a:lstStyle/>
          <a:p>
            <a:r>
              <a:rPr lang="en-US" dirty="0">
                <a:latin typeface="Arial Rounded MT Bold" panose="020F0704030504030204" pitchFamily="34" charset="77"/>
              </a:rPr>
              <a:t>Ordering mixed numbers</a:t>
            </a:r>
          </a:p>
        </p:txBody>
      </p:sp>
      <p:sp>
        <p:nvSpPr>
          <p:cNvPr id="3" name="Content Placeholder 2">
            <a:extLst>
              <a:ext uri="{FF2B5EF4-FFF2-40B4-BE49-F238E27FC236}">
                <a16:creationId xmlns:a16="http://schemas.microsoft.com/office/drawing/2014/main" id="{80695696-0767-0D4E-8669-5C2947067983}"/>
              </a:ext>
            </a:extLst>
          </p:cNvPr>
          <p:cNvSpPr>
            <a:spLocks noGrp="1"/>
          </p:cNvSpPr>
          <p:nvPr>
            <p:ph idx="1"/>
          </p:nvPr>
        </p:nvSpPr>
        <p:spPr>
          <a:xfrm>
            <a:off x="1371600" y="1488557"/>
            <a:ext cx="9601200" cy="4890977"/>
          </a:xfrm>
        </p:spPr>
        <p:txBody>
          <a:bodyPr/>
          <a:lstStyle/>
          <a:p>
            <a:r>
              <a:rPr lang="en-US" dirty="0">
                <a:latin typeface="Arial Rounded MT Bold" panose="020F0704030504030204" pitchFamily="34" charset="77"/>
              </a:rPr>
              <a:t>Ordering mixed numbers is still exactly the same as ordering normal fraction other than you need to convert it to an improper fraction first. You still have to make sure that the denominator is the same as the other denominator when ordering them. This is exactly what we did on Tuesday.</a:t>
            </a:r>
          </a:p>
          <a:p>
            <a:r>
              <a:rPr lang="en-US" dirty="0">
                <a:latin typeface="Arial Rounded MT Bold" panose="020F0704030504030204" pitchFamily="34" charset="77"/>
              </a:rPr>
              <a:t>Reminder:</a:t>
            </a:r>
          </a:p>
          <a:p>
            <a:r>
              <a:rPr lang="en-US" dirty="0">
                <a:latin typeface="Arial Rounded MT Bold" panose="020F0704030504030204" pitchFamily="34" charset="77"/>
              </a:rPr>
              <a:t>1 and 3/4 =    </a:t>
            </a:r>
          </a:p>
          <a:p>
            <a:r>
              <a:rPr lang="en-US" dirty="0">
                <a:latin typeface="Arial Rounded MT Bold" panose="020F0704030504030204" pitchFamily="34" charset="77"/>
              </a:rPr>
              <a:t>Step 1     1 x 4 = 4</a:t>
            </a:r>
          </a:p>
          <a:p>
            <a:r>
              <a:rPr lang="en-US" dirty="0">
                <a:latin typeface="Arial Rounded MT Bold" panose="020F0704030504030204" pitchFamily="34" charset="77"/>
              </a:rPr>
              <a:t>Step 2     add the answer 4 to the numerator 3 = 7</a:t>
            </a:r>
          </a:p>
          <a:p>
            <a:r>
              <a:rPr lang="en-US" dirty="0">
                <a:latin typeface="Arial Rounded MT Bold" panose="020F0704030504030204" pitchFamily="34" charset="77"/>
              </a:rPr>
              <a:t>Step 3 – denominator stays the same at 4</a:t>
            </a:r>
          </a:p>
          <a:p>
            <a:r>
              <a:rPr lang="en-US" dirty="0">
                <a:latin typeface="Arial Rounded MT Bold" panose="020F0704030504030204" pitchFamily="34" charset="77"/>
              </a:rPr>
              <a:t>Answer = 7/4</a:t>
            </a:r>
          </a:p>
        </p:txBody>
      </p:sp>
    </p:spTree>
    <p:extLst>
      <p:ext uri="{BB962C8B-B14F-4D97-AF65-F5344CB8AC3E}">
        <p14:creationId xmlns:p14="http://schemas.microsoft.com/office/powerpoint/2010/main" val="1795046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D42D9-A1C3-4947-A5D4-15712192C80D}"/>
              </a:ext>
            </a:extLst>
          </p:cNvPr>
          <p:cNvSpPr>
            <a:spLocks noGrp="1"/>
          </p:cNvSpPr>
          <p:nvPr>
            <p:ph type="title"/>
          </p:nvPr>
        </p:nvSpPr>
        <p:spPr>
          <a:xfrm>
            <a:off x="1371600" y="685800"/>
            <a:ext cx="9601200" cy="1100470"/>
          </a:xfrm>
        </p:spPr>
        <p:txBody>
          <a:bodyPr>
            <a:normAutofit fontScale="90000"/>
          </a:bodyPr>
          <a:lstStyle/>
          <a:p>
            <a:r>
              <a:rPr lang="en-US" dirty="0">
                <a:latin typeface="Arial Rounded MT Bold" panose="020F0704030504030204" pitchFamily="34" charset="77"/>
              </a:rPr>
              <a:t>Ordering mixed numbers</a:t>
            </a:r>
            <a:br>
              <a:rPr lang="en-US" dirty="0">
                <a:latin typeface="Arial Rounded MT Bold" panose="020F0704030504030204" pitchFamily="34" charset="77"/>
              </a:rPr>
            </a:br>
            <a:r>
              <a:rPr lang="en-US" dirty="0">
                <a:latin typeface="Arial Rounded MT Bold" panose="020F0704030504030204" pitchFamily="34" charset="77"/>
              </a:rPr>
              <a:t>1 and 2/4, ¾ and 2 and 1/8 ascending order.</a:t>
            </a:r>
          </a:p>
        </p:txBody>
      </p:sp>
      <p:sp>
        <p:nvSpPr>
          <p:cNvPr id="3" name="Content Placeholder 2">
            <a:extLst>
              <a:ext uri="{FF2B5EF4-FFF2-40B4-BE49-F238E27FC236}">
                <a16:creationId xmlns:a16="http://schemas.microsoft.com/office/drawing/2014/main" id="{AB2AB8FA-5C7B-EA48-AF2D-74D3D941109F}"/>
              </a:ext>
            </a:extLst>
          </p:cNvPr>
          <p:cNvSpPr>
            <a:spLocks noGrp="1"/>
          </p:cNvSpPr>
          <p:nvPr>
            <p:ph idx="1"/>
          </p:nvPr>
        </p:nvSpPr>
        <p:spPr/>
        <p:txBody>
          <a:bodyPr/>
          <a:lstStyle/>
          <a:p>
            <a:r>
              <a:rPr lang="en-US" dirty="0">
                <a:latin typeface="Arial Rounded MT Bold" panose="020F0704030504030204" pitchFamily="34" charset="77"/>
              </a:rPr>
              <a:t>1 and 2/4 as improper fraction = 6/4</a:t>
            </a:r>
          </a:p>
          <a:p>
            <a:r>
              <a:rPr lang="en-US" dirty="0">
                <a:latin typeface="Arial Rounded MT Bold" panose="020F0704030504030204" pitchFamily="34" charset="77"/>
              </a:rPr>
              <a:t>2 and 1/8 as improper fraction =  17/8</a:t>
            </a:r>
          </a:p>
          <a:p>
            <a:r>
              <a:rPr lang="en-US" dirty="0">
                <a:latin typeface="Arial Rounded MT Bold" panose="020F0704030504030204" pitchFamily="34" charset="77"/>
              </a:rPr>
              <a:t>Can each go in to the biggest denominator? Yes all can go in to 8.</a:t>
            </a:r>
          </a:p>
          <a:p>
            <a:r>
              <a:rPr lang="en-US" dirty="0">
                <a:latin typeface="Arial Rounded MT Bold" panose="020F0704030504030204" pitchFamily="34" charset="77"/>
              </a:rPr>
              <a:t>6/4 = x2 = 12/8</a:t>
            </a:r>
          </a:p>
          <a:p>
            <a:r>
              <a:rPr lang="en-US" dirty="0">
                <a:latin typeface="Arial Rounded MT Bold" panose="020F0704030504030204" pitchFamily="34" charset="77"/>
              </a:rPr>
              <a:t>¾ = x2 = 6/8</a:t>
            </a:r>
          </a:p>
          <a:p>
            <a:r>
              <a:rPr lang="en-US" dirty="0">
                <a:latin typeface="Arial Rounded MT Bold" panose="020F0704030504030204" pitchFamily="34" charset="77"/>
              </a:rPr>
              <a:t>17/8 = stays the same.</a:t>
            </a:r>
          </a:p>
          <a:p>
            <a:r>
              <a:rPr lang="en-US" dirty="0">
                <a:latin typeface="Arial Rounded MT Bold" panose="020F0704030504030204" pitchFamily="34" charset="77"/>
              </a:rPr>
              <a:t>answer = 6/8, 12/8, 17/8</a:t>
            </a:r>
          </a:p>
        </p:txBody>
      </p:sp>
    </p:spTree>
    <p:extLst>
      <p:ext uri="{BB962C8B-B14F-4D97-AF65-F5344CB8AC3E}">
        <p14:creationId xmlns:p14="http://schemas.microsoft.com/office/powerpoint/2010/main" val="1020958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9F871-0050-DA45-B60A-9EC1A69EAEA0}"/>
              </a:ext>
            </a:extLst>
          </p:cNvPr>
          <p:cNvSpPr>
            <a:spLocks noGrp="1"/>
          </p:cNvSpPr>
          <p:nvPr>
            <p:ph type="title"/>
          </p:nvPr>
        </p:nvSpPr>
        <p:spPr/>
        <p:txBody>
          <a:bodyPr/>
          <a:lstStyle/>
          <a:p>
            <a:r>
              <a:rPr lang="en-US" dirty="0">
                <a:latin typeface="Arial Rounded MT Bold" panose="020F0704030504030204" pitchFamily="34" charset="77"/>
              </a:rPr>
              <a:t>Remember </a:t>
            </a:r>
          </a:p>
        </p:txBody>
      </p:sp>
      <p:sp>
        <p:nvSpPr>
          <p:cNvPr id="5" name="Content Placeholder 2">
            <a:extLst>
              <a:ext uri="{FF2B5EF4-FFF2-40B4-BE49-F238E27FC236}">
                <a16:creationId xmlns:a16="http://schemas.microsoft.com/office/drawing/2014/main" id="{8FCEE957-3189-A840-BD3C-90B5760286C4}"/>
              </a:ext>
            </a:extLst>
          </p:cNvPr>
          <p:cNvSpPr txBox="1">
            <a:spLocks/>
          </p:cNvSpPr>
          <p:nvPr/>
        </p:nvSpPr>
        <p:spPr>
          <a:xfrm>
            <a:off x="2197224" y="2209428"/>
            <a:ext cx="8775576" cy="3962771"/>
          </a:xfrm>
          <a:prstGeom prst="rect">
            <a:avLst/>
          </a:prstGeom>
          <a:solidFill>
            <a:srgbClr val="FFFF00"/>
          </a:solidFill>
          <a:ln>
            <a:solidFill>
              <a:srgbClr val="FF0000"/>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a:latin typeface="Arial Rounded MT Bold" panose="020F0704030504030204" pitchFamily="34" charset="77"/>
              </a:rPr>
              <a:t>change the denominators so that they are the same using my times tables knowledge. </a:t>
            </a:r>
          </a:p>
          <a:p>
            <a:r>
              <a:rPr lang="en-GB" dirty="0">
                <a:latin typeface="Arial Rounded MT Bold" panose="020F0704030504030204" pitchFamily="34" charset="77"/>
              </a:rPr>
              <a:t>know that ascending means smallest to biggest.</a:t>
            </a:r>
          </a:p>
          <a:p>
            <a:r>
              <a:rPr lang="en-GB" dirty="0">
                <a:latin typeface="Arial Rounded MT Bold" panose="020F0704030504030204" pitchFamily="34" charset="77"/>
              </a:rPr>
              <a:t>know that descending means biggest to smallest. </a:t>
            </a:r>
          </a:p>
          <a:p>
            <a:endParaRPr lang="en-US" dirty="0"/>
          </a:p>
        </p:txBody>
      </p:sp>
    </p:spTree>
    <p:extLst>
      <p:ext uri="{BB962C8B-B14F-4D97-AF65-F5344CB8AC3E}">
        <p14:creationId xmlns:p14="http://schemas.microsoft.com/office/powerpoint/2010/main" val="688118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537</Words>
  <Application>Microsoft Macintosh PowerPoint</Application>
  <PresentationFormat>Widescreen</PresentationFormat>
  <Paragraphs>51</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Rounded MT Bold</vt:lpstr>
      <vt:lpstr>Calibri</vt:lpstr>
      <vt:lpstr>Calibri Light</vt:lpstr>
      <vt:lpstr>Franklin Gothic Book</vt:lpstr>
      <vt:lpstr>Office Theme</vt:lpstr>
      <vt:lpstr>Year 5 Revision Fractions</vt:lpstr>
      <vt:lpstr>Fractions</vt:lpstr>
      <vt:lpstr>PowerPoint Presentation</vt:lpstr>
      <vt:lpstr>½ , 4/6 and 1/3 Put these fractions in descending order.</vt:lpstr>
      <vt:lpstr>1/5 , 12/20,  ½ Put these in ascending order.  Can each denominator go in to the largest one? Yes both 2 and 5 can go in to 20.  1/5 = x 4 = 4/20  12/20 = doesn’t change  ½ = x10 = 10/20  order =  1/5, ½ and 12/20</vt:lpstr>
      <vt:lpstr>Ordering mixed numbers</vt:lpstr>
      <vt:lpstr>Ordering mixed numbers 1 and 2/4, ¾ and 2 and 1/8 ascending order.</vt:lpstr>
      <vt:lpstr>Remember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Roman Numerals</dc:title>
  <dc:creator>Benjamin Hunt</dc:creator>
  <cp:lastModifiedBy>Benjamin Hunt</cp:lastModifiedBy>
  <cp:revision>21</cp:revision>
  <dcterms:created xsi:type="dcterms:W3CDTF">2020-05-25T12:41:35Z</dcterms:created>
  <dcterms:modified xsi:type="dcterms:W3CDTF">2020-06-01T15:10:33Z</dcterms:modified>
</cp:coreProperties>
</file>