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392" r:id="rId2"/>
    <p:sldId id="393" r:id="rId3"/>
    <p:sldId id="388" r:id="rId4"/>
    <p:sldId id="303" r:id="rId5"/>
    <p:sldId id="404" r:id="rId6"/>
    <p:sldId id="307" r:id="rId7"/>
    <p:sldId id="308" r:id="rId8"/>
    <p:sldId id="309" r:id="rId9"/>
    <p:sldId id="400" r:id="rId10"/>
    <p:sldId id="401" r:id="rId11"/>
    <p:sldId id="402" r:id="rId12"/>
    <p:sldId id="398" r:id="rId13"/>
    <p:sldId id="4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64"/>
  </p:normalViewPr>
  <p:slideViewPr>
    <p:cSldViewPr snapToGrid="0" snapToObjects="1">
      <p:cViewPr>
        <p:scale>
          <a:sx n="86" d="100"/>
          <a:sy n="86" d="100"/>
        </p:scale>
        <p:origin x="105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55A26-3D26-4541-866B-A32F8109BCD8}" type="datetimeFigureOut">
              <a:rPr lang="en-US" smtClean="0"/>
              <a:t>5/27/20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3A15-3835-D041-BBC0-830540806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4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26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Children to unscramble the letters to spell one of their new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389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Children to unscramble the letters to spell one of their new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861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42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Word document attached with clues/numbers.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95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291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explored this spelling pattern earlier in the year (autumn) but children need to become more confident using this spelling pattern correctly in their writing.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43A15-3835-D041-BBC0-8305408061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8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lot of these words can be adverbs (explain how a verb is carried out). Give children chance to familiarise and start</a:t>
            </a:r>
            <a:r>
              <a:rPr lang="en-GB" baseline="0" dirty="0"/>
              <a:t> own definitions / synonyms.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096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40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944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58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Children choose their own word and write down three synonyms of that word. Get another member of family to guess. Repeat.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00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Children to unscramble the letters to spell one of their new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01A4-4B27-4317-9F46-469E18D5776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25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6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71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572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77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82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23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03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7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3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8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B2650-1950-A14E-94B5-D8310FBDAE70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653A-524E-CB4A-AB35-052358FC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659" y="0"/>
            <a:ext cx="9154341" cy="1143000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Year 5/6 word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1300" dirty="0">
                <a:latin typeface="Arial Rounded MT Bold" panose="020F0704030504030204" pitchFamily="34" charset="0"/>
              </a:rPr>
              <a:t>symbol</a:t>
            </a:r>
          </a:p>
          <a:p>
            <a:pPr marL="0" indent="0" algn="ctr">
              <a:buNone/>
            </a:pPr>
            <a:endParaRPr lang="en-GB" sz="5400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n-GB" sz="5400" dirty="0">
                <a:latin typeface="Arial Rounded MT Bold" panose="020F0704030504030204" pitchFamily="34" charset="0"/>
              </a:rPr>
              <a:t>A thing that represents or stands for something else.</a:t>
            </a:r>
          </a:p>
          <a:p>
            <a:pPr marL="0" indent="0" algn="ctr">
              <a:buNone/>
            </a:pPr>
            <a:r>
              <a:rPr lang="en-GB" sz="7200" dirty="0">
                <a:latin typeface="Arial Rounded MT Bold" panose="020F0704030504030204" pitchFamily="34" charset="0"/>
              </a:rPr>
              <a:t>+ x @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89240"/>
            <a:ext cx="705187" cy="12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5679745"/>
            <a:ext cx="1547664" cy="115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232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384" y="0"/>
            <a:ext cx="9161616" cy="692696"/>
          </a:xfrm>
        </p:spPr>
        <p:txBody>
          <a:bodyPr>
            <a:normAutofit fontScale="90000"/>
          </a:bodyPr>
          <a:lstStyle/>
          <a:p>
            <a:r>
              <a:rPr lang="en-GB" sz="4800" b="1" u="sng" dirty="0">
                <a:latin typeface="Arial Rounded MT Bold" panose="020F0704030504030204" pitchFamily="34" charset="0"/>
              </a:rPr>
              <a:t>Anagrams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FD33C0-9A22-0049-A66D-E9E690E7021B}"/>
              </a:ext>
            </a:extLst>
          </p:cNvPr>
          <p:cNvSpPr/>
          <p:nvPr/>
        </p:nvSpPr>
        <p:spPr>
          <a:xfrm>
            <a:off x="2068644" y="1500086"/>
            <a:ext cx="81321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0" dirty="0" err="1">
                <a:latin typeface="Arial Rounded MT Bold" panose="020F0704030504030204" pitchFamily="34" charset="77"/>
              </a:rPr>
              <a:t>aattiinnbh</a:t>
            </a:r>
            <a:endParaRPr lang="en-US" sz="12000" dirty="0">
              <a:latin typeface="Arial Rounded MT Bold" panose="020F0704030504030204" pitchFamily="34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2A51A2-4366-1D4D-BB41-622D85B1375B}"/>
              </a:ext>
            </a:extLst>
          </p:cNvPr>
          <p:cNvSpPr/>
          <p:nvPr/>
        </p:nvSpPr>
        <p:spPr>
          <a:xfrm>
            <a:off x="2301473" y="3831768"/>
            <a:ext cx="766645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inhabitant</a:t>
            </a:r>
            <a:endParaRPr lang="en-US" sz="12000" dirty="0">
              <a:solidFill>
                <a:srgbClr val="00B05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9146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384" y="0"/>
            <a:ext cx="9161616" cy="692696"/>
          </a:xfrm>
        </p:spPr>
        <p:txBody>
          <a:bodyPr>
            <a:normAutofit fontScale="90000"/>
          </a:bodyPr>
          <a:lstStyle/>
          <a:p>
            <a:r>
              <a:rPr lang="en-GB" sz="4800" b="1" u="sng" dirty="0">
                <a:latin typeface="Arial Rounded MT Bold" panose="020F0704030504030204" pitchFamily="34" charset="0"/>
              </a:rPr>
              <a:t>Anagrams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FD33C0-9A22-0049-A66D-E9E690E7021B}"/>
              </a:ext>
            </a:extLst>
          </p:cNvPr>
          <p:cNvSpPr/>
          <p:nvPr/>
        </p:nvSpPr>
        <p:spPr>
          <a:xfrm>
            <a:off x="1735914" y="1594939"/>
            <a:ext cx="87201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0" dirty="0" err="1">
                <a:latin typeface="Arial Rounded MT Bold" panose="020F0704030504030204" pitchFamily="34" charset="77"/>
              </a:rPr>
              <a:t>ylluettncar</a:t>
            </a:r>
            <a:endParaRPr lang="en-US" sz="12000" dirty="0">
              <a:latin typeface="Arial Rounded MT Bold" panose="020F0704030504030204" pitchFamily="34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9E0A12-FA79-D848-9EF8-55FC0F454286}"/>
              </a:ext>
            </a:extLst>
          </p:cNvPr>
          <p:cNvSpPr/>
          <p:nvPr/>
        </p:nvSpPr>
        <p:spPr>
          <a:xfrm>
            <a:off x="1863597" y="4017217"/>
            <a:ext cx="817736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reluctantly</a:t>
            </a:r>
            <a:endParaRPr lang="en-US" sz="12000" dirty="0">
              <a:solidFill>
                <a:srgbClr val="00B05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4795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6735BD-D0FE-8F4A-881C-B132DB66CA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190" t="6557" r="12001" b="21968"/>
          <a:stretch/>
        </p:blipFill>
        <p:spPr>
          <a:xfrm>
            <a:off x="3282845" y="0"/>
            <a:ext cx="5681273" cy="693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48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8D3086-14AF-5348-856D-F91C1F69364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83" t="18233" r="37180" b="9117"/>
          <a:stretch/>
        </p:blipFill>
        <p:spPr bwMode="auto">
          <a:xfrm>
            <a:off x="2973361" y="0"/>
            <a:ext cx="5541051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150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659" y="0"/>
            <a:ext cx="9154341" cy="1143000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Year 5/6 word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8000" dirty="0">
                <a:latin typeface="Arial Rounded MT Bold" panose="020F0704030504030204" pitchFamily="34" charset="0"/>
              </a:rPr>
              <a:t>system</a:t>
            </a:r>
          </a:p>
          <a:p>
            <a:pPr marL="0" indent="0" algn="ctr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n-GB" sz="6000" dirty="0">
                <a:latin typeface="Arial Rounded MT Bold" panose="020F0704030504030204" pitchFamily="34" charset="0"/>
              </a:rPr>
              <a:t>A set of rules or connected things/devices that operate together.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89240"/>
            <a:ext cx="705187" cy="12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5679745"/>
            <a:ext cx="1547664" cy="115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54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>
            <a:extLst>
              <a:ext uri="{FF2B5EF4-FFF2-40B4-BE49-F238E27FC236}">
                <a16:creationId xmlns:a16="http://schemas.microsoft.com/office/drawing/2014/main" id="{FA992EB4-DF09-F74A-B0F6-C3362B1EEB27}"/>
              </a:ext>
            </a:extLst>
          </p:cNvPr>
          <p:cNvSpPr/>
          <p:nvPr/>
        </p:nvSpPr>
        <p:spPr>
          <a:xfrm>
            <a:off x="1100138" y="685800"/>
            <a:ext cx="9744075" cy="4643438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 Rounded MT Bold" panose="020F0704030504030204" pitchFamily="34" charset="77"/>
              </a:rPr>
              <a:t>Can you think of any words that have end with ‘ant’?</a:t>
            </a:r>
          </a:p>
        </p:txBody>
      </p:sp>
    </p:spTree>
    <p:extLst>
      <p:ext uri="{BB962C8B-B14F-4D97-AF65-F5344CB8AC3E}">
        <p14:creationId xmlns:p14="http://schemas.microsoft.com/office/powerpoint/2010/main" val="157149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Spellings that end in –ant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92" y="1458311"/>
            <a:ext cx="11945007" cy="5257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sz="1800" dirty="0">
                <a:latin typeface="SassoonCRInfant" panose="02010503020300020003" pitchFamily="2" charset="0"/>
              </a:rPr>
              <a:t>triumphant(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significant(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______________________________________________________________________________________________</a:t>
            </a:r>
          </a:p>
          <a:p>
            <a:r>
              <a:rPr lang="en-GB" sz="1800" dirty="0">
                <a:latin typeface="SassoonCRInfant" panose="02010503020300020003" pitchFamily="2" charset="0"/>
              </a:rPr>
              <a:t>elegant(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extravagant(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</a:t>
            </a:r>
          </a:p>
          <a:p>
            <a:r>
              <a:rPr lang="en-GB" sz="1800" dirty="0">
                <a:latin typeface="SassoonCRInfant" panose="02010503020300020003" pitchFamily="2" charset="0"/>
              </a:rPr>
              <a:t>hesitant(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vibrant(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________________________________________________________________________________________________</a:t>
            </a:r>
          </a:p>
          <a:p>
            <a:r>
              <a:rPr lang="en-GB" sz="1800" dirty="0">
                <a:latin typeface="SassoonCRInfant" panose="02010503020300020003" pitchFamily="2" charset="0"/>
              </a:rPr>
              <a:t>reluctant(</a:t>
            </a:r>
            <a:r>
              <a:rPr lang="en-GB" sz="1800" dirty="0" err="1">
                <a:latin typeface="SassoonCRInfant" panose="02010503020300020003" pitchFamily="2" charset="0"/>
              </a:rPr>
              <a:t>ly</a:t>
            </a:r>
            <a:r>
              <a:rPr lang="en-GB" sz="1800" dirty="0">
                <a:latin typeface="SassoonCRInfant" panose="02010503020300020003" pitchFamily="2" charset="0"/>
              </a:rPr>
              <a:t>) 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vacant ___________________________________________________________________________________________________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contestant 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relevant / irrelevant 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accountant ________________________________________________________________________________________________ 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enchanted 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inhabitant 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pendant _________________________________________________________________________________________________</a:t>
            </a:r>
          </a:p>
          <a:p>
            <a:pPr lvl="0"/>
            <a:r>
              <a:rPr lang="en-GB" sz="1800" dirty="0">
                <a:latin typeface="SassoonCRInfant" panose="02010503020300020003" pitchFamily="2" charset="0"/>
              </a:rPr>
              <a:t>deodorant 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653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Spellings that end in –ant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>
                <a:latin typeface="SassoonCRInfant" panose="02010503020300020003" pitchFamily="2" charset="0"/>
              </a:rPr>
              <a:t>triumphant(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significant(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elegant(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extravagant(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r>
              <a:rPr lang="en-GB" dirty="0">
                <a:latin typeface="SassoonCRInfant" panose="02010503020300020003" pitchFamily="2" charset="0"/>
              </a:rPr>
              <a:t>hesitant(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vibrant(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reluctant(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vacant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contestant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relevant / irrelevant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accountant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enchanted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inhabitant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pendant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deodorant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95800" y="1340768"/>
            <a:ext cx="0" cy="55172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11824" y="1340768"/>
            <a:ext cx="61561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My word means: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colourful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bright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eye-catching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8502" y="5066333"/>
            <a:ext cx="615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My word is: vibrant</a:t>
            </a:r>
          </a:p>
        </p:txBody>
      </p:sp>
    </p:spTree>
    <p:extLst>
      <p:ext uri="{BB962C8B-B14F-4D97-AF65-F5344CB8AC3E}">
        <p14:creationId xmlns:p14="http://schemas.microsoft.com/office/powerpoint/2010/main" val="313527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Spellings that end in –ant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>
                <a:latin typeface="SassoonCRInfant" panose="02010503020300020003" pitchFamily="2" charset="0"/>
              </a:rPr>
              <a:t>triumphant(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significant(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elegant(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extravagant(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r>
              <a:rPr lang="en-GB" dirty="0">
                <a:latin typeface="SassoonCRInfant" panose="02010503020300020003" pitchFamily="2" charset="0"/>
              </a:rPr>
              <a:t>hesitant(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vibrant(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reluctant(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vacant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contestant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relevant / irrelevant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accountant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enchanted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inhabitant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pendant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deodorant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95800" y="1340768"/>
            <a:ext cx="0" cy="55172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11824" y="1340768"/>
            <a:ext cx="61561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My word means: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empty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unfilled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void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8502" y="5066333"/>
            <a:ext cx="615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My word is: vacant</a:t>
            </a:r>
          </a:p>
        </p:txBody>
      </p:sp>
    </p:spTree>
    <p:extLst>
      <p:ext uri="{BB962C8B-B14F-4D97-AF65-F5344CB8AC3E}">
        <p14:creationId xmlns:p14="http://schemas.microsoft.com/office/powerpoint/2010/main" val="103227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Spellings that end in –ant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>
                <a:latin typeface="SassoonCRInfant" panose="02010503020300020003" pitchFamily="2" charset="0"/>
              </a:rPr>
              <a:t>triumphant(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significant(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elegant(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extravagant(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r>
              <a:rPr lang="en-GB" dirty="0">
                <a:latin typeface="SassoonCRInfant" panose="02010503020300020003" pitchFamily="2" charset="0"/>
              </a:rPr>
              <a:t>hesitant(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vibrant(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reluctant(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vacant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contestant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relevant / irrelevant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accountant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enchanted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inhabitant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pendant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deodorant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95800" y="1340768"/>
            <a:ext cx="0" cy="55172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11824" y="1340768"/>
            <a:ext cx="61561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My word means: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player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competitor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participant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8502" y="5066333"/>
            <a:ext cx="615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My word is: contestant</a:t>
            </a:r>
          </a:p>
        </p:txBody>
      </p:sp>
    </p:spTree>
    <p:extLst>
      <p:ext uri="{BB962C8B-B14F-4D97-AF65-F5344CB8AC3E}">
        <p14:creationId xmlns:p14="http://schemas.microsoft.com/office/powerpoint/2010/main" val="311103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984" y="274638"/>
            <a:ext cx="4258816" cy="1143000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Your turn!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74638"/>
            <a:ext cx="9144000" cy="6858000"/>
          </a:xfrm>
        </p:spPr>
        <p:txBody>
          <a:bodyPr>
            <a:noAutofit/>
          </a:bodyPr>
          <a:lstStyle/>
          <a:p>
            <a:pPr lvl="0"/>
            <a:r>
              <a:rPr lang="en-GB" dirty="0">
                <a:latin typeface="SassoonCRInfant" panose="02010503020300020003" pitchFamily="2" charset="0"/>
              </a:rPr>
              <a:t>triumphant(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significant(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elegant(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extravagant(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r>
              <a:rPr lang="en-GB" dirty="0">
                <a:latin typeface="SassoonCRInfant" panose="02010503020300020003" pitchFamily="2" charset="0"/>
              </a:rPr>
              <a:t>hesitant(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vibrant(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reluctant(</a:t>
            </a:r>
            <a:r>
              <a:rPr lang="en-GB" dirty="0" err="1">
                <a:latin typeface="SassoonCRInfant" panose="02010503020300020003" pitchFamily="2" charset="0"/>
              </a:rPr>
              <a:t>ly</a:t>
            </a:r>
            <a:r>
              <a:rPr lang="en-GB" dirty="0">
                <a:latin typeface="SassoonCRInfant" panose="02010503020300020003" pitchFamily="2" charset="0"/>
              </a:rPr>
              <a:t>)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vacant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contestant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relevant / irrelevant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accountant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enchanted 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inhabitant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pendant</a:t>
            </a:r>
          </a:p>
          <a:p>
            <a:pPr lvl="0"/>
            <a:r>
              <a:rPr lang="en-GB" dirty="0">
                <a:latin typeface="SassoonCRInfant" panose="02010503020300020003" pitchFamily="2" charset="0"/>
              </a:rPr>
              <a:t>deodorant </a:t>
            </a:r>
          </a:p>
        </p:txBody>
      </p:sp>
    </p:spTree>
    <p:extLst>
      <p:ext uri="{BB962C8B-B14F-4D97-AF65-F5344CB8AC3E}">
        <p14:creationId xmlns:p14="http://schemas.microsoft.com/office/powerpoint/2010/main" val="166137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384" y="0"/>
            <a:ext cx="9161616" cy="692696"/>
          </a:xfrm>
        </p:spPr>
        <p:txBody>
          <a:bodyPr>
            <a:normAutofit fontScale="90000"/>
          </a:bodyPr>
          <a:lstStyle/>
          <a:p>
            <a:r>
              <a:rPr lang="en-GB" sz="4800" b="1" u="sng" dirty="0">
                <a:latin typeface="Arial Rounded MT Bold" panose="020F0704030504030204" pitchFamily="34" charset="0"/>
              </a:rPr>
              <a:t>Anagrams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BF70FC-5C2A-C042-8FD8-9691FD43F19A}"/>
              </a:ext>
            </a:extLst>
          </p:cNvPr>
          <p:cNvSpPr/>
          <p:nvPr/>
        </p:nvSpPr>
        <p:spPr>
          <a:xfrm>
            <a:off x="2610558" y="4199811"/>
            <a:ext cx="697088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elegantly</a:t>
            </a:r>
            <a:endParaRPr lang="en-US" sz="12000" dirty="0">
              <a:solidFill>
                <a:srgbClr val="00B05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FD33C0-9A22-0049-A66D-E9E690E7021B}"/>
              </a:ext>
            </a:extLst>
          </p:cNvPr>
          <p:cNvSpPr/>
          <p:nvPr/>
        </p:nvSpPr>
        <p:spPr>
          <a:xfrm>
            <a:off x="2596209" y="1688693"/>
            <a:ext cx="80717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0" dirty="0" err="1">
                <a:latin typeface="Arial Rounded MT Bold" panose="020F0704030504030204" pitchFamily="34" charset="77"/>
              </a:rPr>
              <a:t>yteeganll</a:t>
            </a:r>
            <a:endParaRPr lang="en-US" sz="120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134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{A47A6DA6-F01C-EB4B-BE75-A910C80A5774}tf10001062</Template>
  <TotalTime>112</TotalTime>
  <Words>468</Words>
  <Application>Microsoft Macintosh PowerPoint</Application>
  <PresentationFormat>Widescreen</PresentationFormat>
  <Paragraphs>143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Rounded MT Bold</vt:lpstr>
      <vt:lpstr>Calibri</vt:lpstr>
      <vt:lpstr>Century Gothic</vt:lpstr>
      <vt:lpstr>SassoonCRInfant</vt:lpstr>
      <vt:lpstr>Wingdings 3</vt:lpstr>
      <vt:lpstr>Ion</vt:lpstr>
      <vt:lpstr>Year 5/6 word list</vt:lpstr>
      <vt:lpstr>Year 5/6 word list</vt:lpstr>
      <vt:lpstr>PowerPoint Presentation</vt:lpstr>
      <vt:lpstr>Spellings that end in –ant </vt:lpstr>
      <vt:lpstr>Spellings that end in –ant </vt:lpstr>
      <vt:lpstr>Spellings that end in –ant </vt:lpstr>
      <vt:lpstr>Spellings that end in –ant </vt:lpstr>
      <vt:lpstr>Your turn!</vt:lpstr>
      <vt:lpstr>Anagrams</vt:lpstr>
      <vt:lpstr>Anagrams</vt:lpstr>
      <vt:lpstr>Anagrams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–ible and –able </dc:title>
  <dc:creator>Microsoft Office User</dc:creator>
  <cp:lastModifiedBy>Microsoft Office User</cp:lastModifiedBy>
  <cp:revision>27</cp:revision>
  <dcterms:created xsi:type="dcterms:W3CDTF">2020-04-15T13:53:23Z</dcterms:created>
  <dcterms:modified xsi:type="dcterms:W3CDTF">2020-05-27T20:59:01Z</dcterms:modified>
</cp:coreProperties>
</file>