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390" r:id="rId2"/>
    <p:sldId id="348" r:id="rId3"/>
    <p:sldId id="286" r:id="rId4"/>
    <p:sldId id="420" r:id="rId5"/>
    <p:sldId id="294" r:id="rId6"/>
    <p:sldId id="304" r:id="rId7"/>
    <p:sldId id="421" r:id="rId8"/>
    <p:sldId id="309" r:id="rId9"/>
    <p:sldId id="310" r:id="rId10"/>
    <p:sldId id="315" r:id="rId11"/>
    <p:sldId id="316" r:id="rId12"/>
    <p:sldId id="388" r:id="rId13"/>
    <p:sldId id="306" r:id="rId14"/>
    <p:sldId id="426" r:id="rId15"/>
    <p:sldId id="427" r:id="rId16"/>
    <p:sldId id="307" r:id="rId17"/>
    <p:sldId id="308" r:id="rId18"/>
    <p:sldId id="423" r:id="rId19"/>
    <p:sldId id="312" r:id="rId20"/>
    <p:sldId id="313" r:id="rId21"/>
    <p:sldId id="314" r:id="rId22"/>
    <p:sldId id="428" r:id="rId23"/>
    <p:sldId id="419" r:id="rId24"/>
    <p:sldId id="303" r:id="rId25"/>
    <p:sldId id="422" r:id="rId26"/>
    <p:sldId id="424" r:id="rId27"/>
    <p:sldId id="425" r:id="rId28"/>
    <p:sldId id="31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65"/>
  </p:normalViewPr>
  <p:slideViewPr>
    <p:cSldViewPr snapToGrid="0" snapToObjects="1">
      <p:cViewPr varScale="1">
        <p:scale>
          <a:sx n="78" d="100"/>
          <a:sy n="78" d="100"/>
        </p:scale>
        <p:origin x="13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F55A26-3D26-4541-866B-A32F8109BCD8}" type="datetimeFigureOut">
              <a:rPr lang="en-US" smtClean="0"/>
              <a:t>5/27/20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243A15-3835-D041-BBC0-8305408061B1}" type="slidenum">
              <a:rPr lang="en-US" smtClean="0"/>
              <a:t>‹#›</a:t>
            </a:fld>
            <a:endParaRPr lang="en-US"/>
          </a:p>
        </p:txBody>
      </p:sp>
    </p:spTree>
    <p:extLst>
      <p:ext uri="{BB962C8B-B14F-4D97-AF65-F5344CB8AC3E}">
        <p14:creationId xmlns:p14="http://schemas.microsoft.com/office/powerpoint/2010/main" val="3763848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learnt all the year 5 homophones for the year so will spend the next few weeks recapping them.</a:t>
            </a:r>
          </a:p>
          <a:p>
            <a:r>
              <a:rPr lang="en-US" dirty="0"/>
              <a:t>Children should know the difference between both homophones &amp; the spelling and be able to choose the correct one to complete a given sentence.</a:t>
            </a:r>
            <a:endParaRPr lang="en-GB" dirty="0"/>
          </a:p>
          <a:p>
            <a:r>
              <a:rPr lang="en-GB" dirty="0"/>
              <a:t>Bridle</a:t>
            </a:r>
            <a:r>
              <a:rPr lang="en-GB" baseline="0" dirty="0"/>
              <a:t> = The head gear used to control a horse!</a:t>
            </a:r>
            <a:endParaRPr lang="en-GB" dirty="0"/>
          </a:p>
        </p:txBody>
      </p:sp>
      <p:sp>
        <p:nvSpPr>
          <p:cNvPr id="4" name="Slide Number Placeholder 3"/>
          <p:cNvSpPr>
            <a:spLocks noGrp="1"/>
          </p:cNvSpPr>
          <p:nvPr>
            <p:ph type="sldNum" sz="quarter" idx="10"/>
          </p:nvPr>
        </p:nvSpPr>
        <p:spPr/>
        <p:txBody>
          <a:bodyPr/>
          <a:lstStyle/>
          <a:p>
            <a:fld id="{1CFC01A4-4B27-4317-9F46-469E18D57763}" type="slidenum">
              <a:rPr lang="en-GB" smtClean="0"/>
              <a:t>3</a:t>
            </a:fld>
            <a:endParaRPr lang="en-GB"/>
          </a:p>
        </p:txBody>
      </p:sp>
    </p:spTree>
    <p:extLst>
      <p:ext uri="{BB962C8B-B14F-4D97-AF65-F5344CB8AC3E}">
        <p14:creationId xmlns:p14="http://schemas.microsoft.com/office/powerpoint/2010/main" val="3972500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identify the mistake. Encourage children to explain why.</a:t>
            </a:r>
          </a:p>
          <a:p>
            <a:r>
              <a:rPr lang="en-GB" dirty="0"/>
              <a:t>Then, fix the mistake.</a:t>
            </a:r>
          </a:p>
          <a:p>
            <a:r>
              <a:rPr lang="en-GB" dirty="0"/>
              <a:t>Missing closing punctuation. Should be a question mark.</a:t>
            </a:r>
          </a:p>
        </p:txBody>
      </p:sp>
      <p:sp>
        <p:nvSpPr>
          <p:cNvPr id="4" name="Slide Number Placeholder 3"/>
          <p:cNvSpPr>
            <a:spLocks noGrp="1"/>
          </p:cNvSpPr>
          <p:nvPr>
            <p:ph type="sldNum" sz="quarter" idx="10"/>
          </p:nvPr>
        </p:nvSpPr>
        <p:spPr/>
        <p:txBody>
          <a:bodyPr/>
          <a:lstStyle/>
          <a:p>
            <a:fld id="{1CFC01A4-4B27-4317-9F46-469E18D57763}" type="slidenum">
              <a:rPr lang="en-GB" smtClean="0"/>
              <a:t>19</a:t>
            </a:fld>
            <a:endParaRPr lang="en-GB"/>
          </a:p>
        </p:txBody>
      </p:sp>
    </p:spTree>
    <p:extLst>
      <p:ext uri="{BB962C8B-B14F-4D97-AF65-F5344CB8AC3E}">
        <p14:creationId xmlns:p14="http://schemas.microsoft.com/office/powerpoint/2010/main" val="934111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 to remind children 66, 99, new speaker, new line.</a:t>
            </a:r>
          </a:p>
          <a:p>
            <a:r>
              <a:rPr lang="en-GB" dirty="0"/>
              <a:t>2 mistakes -  firstly, new speaker, new line.</a:t>
            </a:r>
          </a:p>
          <a:p>
            <a:r>
              <a:rPr lang="en-GB" dirty="0"/>
              <a:t>A should be a capital letter</a:t>
            </a:r>
          </a:p>
        </p:txBody>
      </p:sp>
      <p:sp>
        <p:nvSpPr>
          <p:cNvPr id="4" name="Slide Number Placeholder 3"/>
          <p:cNvSpPr>
            <a:spLocks noGrp="1"/>
          </p:cNvSpPr>
          <p:nvPr>
            <p:ph type="sldNum" sz="quarter" idx="10"/>
          </p:nvPr>
        </p:nvSpPr>
        <p:spPr/>
        <p:txBody>
          <a:bodyPr/>
          <a:lstStyle/>
          <a:p>
            <a:fld id="{1CFC01A4-4B27-4317-9F46-469E18D57763}" type="slidenum">
              <a:rPr lang="en-GB" smtClean="0"/>
              <a:t>20</a:t>
            </a:fld>
            <a:endParaRPr lang="en-GB"/>
          </a:p>
        </p:txBody>
      </p:sp>
    </p:spTree>
    <p:extLst>
      <p:ext uri="{BB962C8B-B14F-4D97-AF65-F5344CB8AC3E}">
        <p14:creationId xmlns:p14="http://schemas.microsoft.com/office/powerpoint/2010/main" val="1661679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Doesn’t need to be a capital ‘s’ for said.</a:t>
            </a:r>
          </a:p>
          <a:p>
            <a:r>
              <a:rPr lang="en-GB" dirty="0"/>
              <a:t>Try to replace said for something more relevant and interesting</a:t>
            </a:r>
          </a:p>
        </p:txBody>
      </p:sp>
      <p:sp>
        <p:nvSpPr>
          <p:cNvPr id="4" name="Slide Number Placeholder 3"/>
          <p:cNvSpPr>
            <a:spLocks noGrp="1"/>
          </p:cNvSpPr>
          <p:nvPr>
            <p:ph type="sldNum" sz="quarter" idx="10"/>
          </p:nvPr>
        </p:nvSpPr>
        <p:spPr/>
        <p:txBody>
          <a:bodyPr/>
          <a:lstStyle/>
          <a:p>
            <a:fld id="{1CFC01A4-4B27-4317-9F46-469E18D57763}" type="slidenum">
              <a:rPr lang="en-GB" smtClean="0"/>
              <a:t>21</a:t>
            </a:fld>
            <a:endParaRPr lang="en-GB"/>
          </a:p>
        </p:txBody>
      </p:sp>
    </p:spTree>
    <p:extLst>
      <p:ext uri="{BB962C8B-B14F-4D97-AF65-F5344CB8AC3E}">
        <p14:creationId xmlns:p14="http://schemas.microsoft.com/office/powerpoint/2010/main" val="316243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243A15-3835-D041-BBC0-8305408061B1}" type="slidenum">
              <a:rPr lang="en-US" smtClean="0"/>
              <a:t>22</a:t>
            </a:fld>
            <a:endParaRPr lang="en-US"/>
          </a:p>
        </p:txBody>
      </p:sp>
    </p:spTree>
    <p:extLst>
      <p:ext uri="{BB962C8B-B14F-4D97-AF65-F5344CB8AC3E}">
        <p14:creationId xmlns:p14="http://schemas.microsoft.com/office/powerpoint/2010/main" val="1026302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following slides will be SATS questions based on what they have just learnt.</a:t>
            </a:r>
          </a:p>
        </p:txBody>
      </p:sp>
      <p:sp>
        <p:nvSpPr>
          <p:cNvPr id="4" name="Slide Number Placeholder 3"/>
          <p:cNvSpPr>
            <a:spLocks noGrp="1"/>
          </p:cNvSpPr>
          <p:nvPr>
            <p:ph type="sldNum" sz="quarter" idx="5"/>
          </p:nvPr>
        </p:nvSpPr>
        <p:spPr/>
        <p:txBody>
          <a:bodyPr/>
          <a:lstStyle/>
          <a:p>
            <a:fld id="{48243A15-3835-D041-BBC0-8305408061B1}" type="slidenum">
              <a:rPr lang="en-US" smtClean="0"/>
              <a:t>23</a:t>
            </a:fld>
            <a:endParaRPr lang="en-US"/>
          </a:p>
        </p:txBody>
      </p:sp>
    </p:spTree>
    <p:extLst>
      <p:ext uri="{BB962C8B-B14F-4D97-AF65-F5344CB8AC3E}">
        <p14:creationId xmlns:p14="http://schemas.microsoft.com/office/powerpoint/2010/main" val="2970923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Boxes 1 and 2</a:t>
            </a:r>
          </a:p>
        </p:txBody>
      </p:sp>
      <p:sp>
        <p:nvSpPr>
          <p:cNvPr id="4" name="Slide Number Placeholder 3"/>
          <p:cNvSpPr>
            <a:spLocks noGrp="1"/>
          </p:cNvSpPr>
          <p:nvPr>
            <p:ph type="sldNum" sz="quarter" idx="10"/>
          </p:nvPr>
        </p:nvSpPr>
        <p:spPr/>
        <p:txBody>
          <a:bodyPr/>
          <a:lstStyle/>
          <a:p>
            <a:fld id="{1CFC01A4-4B27-4317-9F46-469E18D57763}" type="slidenum">
              <a:rPr lang="en-GB" smtClean="0"/>
              <a:t>24</a:t>
            </a:fld>
            <a:endParaRPr lang="en-GB"/>
          </a:p>
        </p:txBody>
      </p:sp>
    </p:spTree>
    <p:extLst>
      <p:ext uri="{BB962C8B-B14F-4D97-AF65-F5344CB8AC3E}">
        <p14:creationId xmlns:p14="http://schemas.microsoft.com/office/powerpoint/2010/main" val="262254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a:t>
            </a:r>
          </a:p>
        </p:txBody>
      </p:sp>
      <p:sp>
        <p:nvSpPr>
          <p:cNvPr id="4" name="Slide Number Placeholder 3"/>
          <p:cNvSpPr>
            <a:spLocks noGrp="1"/>
          </p:cNvSpPr>
          <p:nvPr>
            <p:ph type="sldNum" sz="quarter" idx="10"/>
          </p:nvPr>
        </p:nvSpPr>
        <p:spPr/>
        <p:txBody>
          <a:bodyPr/>
          <a:lstStyle/>
          <a:p>
            <a:fld id="{1CFC01A4-4B27-4317-9F46-469E18D57763}" type="slidenum">
              <a:rPr lang="en-GB" smtClean="0"/>
              <a:t>25</a:t>
            </a:fld>
            <a:endParaRPr lang="en-GB"/>
          </a:p>
        </p:txBody>
      </p:sp>
    </p:spTree>
    <p:extLst>
      <p:ext uri="{BB962C8B-B14F-4D97-AF65-F5344CB8AC3E}">
        <p14:creationId xmlns:p14="http://schemas.microsoft.com/office/powerpoint/2010/main" val="227696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Maya whispered, “I can see a baby hedgehog! Keep quiet so we don’t scare it.”</a:t>
            </a:r>
          </a:p>
        </p:txBody>
      </p:sp>
      <p:sp>
        <p:nvSpPr>
          <p:cNvPr id="4" name="Slide Number Placeholder 3"/>
          <p:cNvSpPr>
            <a:spLocks noGrp="1"/>
          </p:cNvSpPr>
          <p:nvPr>
            <p:ph type="sldNum" sz="quarter" idx="10"/>
          </p:nvPr>
        </p:nvSpPr>
        <p:spPr/>
        <p:txBody>
          <a:bodyPr/>
          <a:lstStyle/>
          <a:p>
            <a:fld id="{1CFC01A4-4B27-4317-9F46-469E18D57763}" type="slidenum">
              <a:rPr lang="en-GB" smtClean="0"/>
              <a:t>26</a:t>
            </a:fld>
            <a:endParaRPr lang="en-GB"/>
          </a:p>
        </p:txBody>
      </p:sp>
    </p:spTree>
    <p:extLst>
      <p:ext uri="{BB962C8B-B14F-4D97-AF65-F5344CB8AC3E}">
        <p14:creationId xmlns:p14="http://schemas.microsoft.com/office/powerpoint/2010/main" val="1443102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a:t>
            </a:r>
          </a:p>
        </p:txBody>
      </p:sp>
      <p:sp>
        <p:nvSpPr>
          <p:cNvPr id="4" name="Slide Number Placeholder 3"/>
          <p:cNvSpPr>
            <a:spLocks noGrp="1"/>
          </p:cNvSpPr>
          <p:nvPr>
            <p:ph type="sldNum" sz="quarter" idx="10"/>
          </p:nvPr>
        </p:nvSpPr>
        <p:spPr/>
        <p:txBody>
          <a:bodyPr/>
          <a:lstStyle/>
          <a:p>
            <a:fld id="{1CFC01A4-4B27-4317-9F46-469E18D57763}" type="slidenum">
              <a:rPr lang="en-GB" smtClean="0"/>
              <a:t>27</a:t>
            </a:fld>
            <a:endParaRPr lang="en-GB"/>
          </a:p>
        </p:txBody>
      </p:sp>
    </p:spTree>
    <p:extLst>
      <p:ext uri="{BB962C8B-B14F-4D97-AF65-F5344CB8AC3E}">
        <p14:creationId xmlns:p14="http://schemas.microsoft.com/office/powerpoint/2010/main" val="2140614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a:t>
            </a:r>
          </a:p>
        </p:txBody>
      </p:sp>
      <p:sp>
        <p:nvSpPr>
          <p:cNvPr id="4" name="Slide Number Placeholder 3"/>
          <p:cNvSpPr>
            <a:spLocks noGrp="1"/>
          </p:cNvSpPr>
          <p:nvPr>
            <p:ph type="sldNum" sz="quarter" idx="10"/>
          </p:nvPr>
        </p:nvSpPr>
        <p:spPr/>
        <p:txBody>
          <a:bodyPr/>
          <a:lstStyle/>
          <a:p>
            <a:fld id="{1CFC01A4-4B27-4317-9F46-469E18D57763}" type="slidenum">
              <a:rPr lang="en-GB" smtClean="0"/>
              <a:t>28</a:t>
            </a:fld>
            <a:endParaRPr lang="en-GB"/>
          </a:p>
        </p:txBody>
      </p:sp>
    </p:spTree>
    <p:extLst>
      <p:ext uri="{BB962C8B-B14F-4D97-AF65-F5344CB8AC3E}">
        <p14:creationId xmlns:p14="http://schemas.microsoft.com/office/powerpoint/2010/main" val="1499577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Testing knowledge from last week too.</a:t>
            </a:r>
          </a:p>
          <a:p>
            <a:r>
              <a:rPr lang="en-GB" dirty="0"/>
              <a:t>allowed / bridle / aisle / alter</a:t>
            </a:r>
          </a:p>
        </p:txBody>
      </p:sp>
      <p:sp>
        <p:nvSpPr>
          <p:cNvPr id="4" name="Slide Number Placeholder 3"/>
          <p:cNvSpPr>
            <a:spLocks noGrp="1"/>
          </p:cNvSpPr>
          <p:nvPr>
            <p:ph type="sldNum" sz="quarter" idx="10"/>
          </p:nvPr>
        </p:nvSpPr>
        <p:spPr/>
        <p:txBody>
          <a:bodyPr/>
          <a:lstStyle/>
          <a:p>
            <a:fld id="{1CFC01A4-4B27-4317-9F46-469E18D57763}" type="slidenum">
              <a:rPr lang="en-GB" smtClean="0"/>
              <a:t>4</a:t>
            </a:fld>
            <a:endParaRPr lang="en-GB"/>
          </a:p>
        </p:txBody>
      </p:sp>
    </p:spTree>
    <p:extLst>
      <p:ext uri="{BB962C8B-B14F-4D97-AF65-F5344CB8AC3E}">
        <p14:creationId xmlns:p14="http://schemas.microsoft.com/office/powerpoint/2010/main" val="485730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Serial – repeatedly doing the same thing again and again. Can</a:t>
            </a:r>
            <a:r>
              <a:rPr lang="en-GB" baseline="0" dirty="0"/>
              <a:t> also be a programme on TV.</a:t>
            </a:r>
            <a:endParaRPr lang="en-GB" dirty="0"/>
          </a:p>
        </p:txBody>
      </p:sp>
      <p:sp>
        <p:nvSpPr>
          <p:cNvPr id="4" name="Slide Number Placeholder 3"/>
          <p:cNvSpPr>
            <a:spLocks noGrp="1"/>
          </p:cNvSpPr>
          <p:nvPr>
            <p:ph type="sldNum" sz="quarter" idx="10"/>
          </p:nvPr>
        </p:nvSpPr>
        <p:spPr/>
        <p:txBody>
          <a:bodyPr/>
          <a:lstStyle/>
          <a:p>
            <a:fld id="{1CFC01A4-4B27-4317-9F46-469E18D57763}" type="slidenum">
              <a:rPr lang="en-GB" smtClean="0"/>
              <a:t>5</a:t>
            </a:fld>
            <a:endParaRPr lang="en-GB"/>
          </a:p>
        </p:txBody>
      </p:sp>
    </p:spTree>
    <p:extLst>
      <p:ext uri="{BB962C8B-B14F-4D97-AF65-F5344CB8AC3E}">
        <p14:creationId xmlns:p14="http://schemas.microsoft.com/office/powerpoint/2010/main" val="2995795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Serial</a:t>
            </a:r>
          </a:p>
          <a:p>
            <a:r>
              <a:rPr lang="en-GB" dirty="0"/>
              <a:t>Cereal</a:t>
            </a:r>
          </a:p>
          <a:p>
            <a:r>
              <a:rPr lang="en-GB" dirty="0"/>
              <a:t>Serial </a:t>
            </a:r>
          </a:p>
        </p:txBody>
      </p:sp>
      <p:sp>
        <p:nvSpPr>
          <p:cNvPr id="4" name="Slide Number Placeholder 3"/>
          <p:cNvSpPr>
            <a:spLocks noGrp="1"/>
          </p:cNvSpPr>
          <p:nvPr>
            <p:ph type="sldNum" sz="quarter" idx="10"/>
          </p:nvPr>
        </p:nvSpPr>
        <p:spPr/>
        <p:txBody>
          <a:bodyPr/>
          <a:lstStyle/>
          <a:p>
            <a:fld id="{1CFC01A4-4B27-4317-9F46-469E18D57763}" type="slidenum">
              <a:rPr lang="en-GB" smtClean="0"/>
              <a:t>6</a:t>
            </a:fld>
            <a:endParaRPr lang="en-GB"/>
          </a:p>
        </p:txBody>
      </p:sp>
    </p:spTree>
    <p:extLst>
      <p:ext uri="{BB962C8B-B14F-4D97-AF65-F5344CB8AC3E}">
        <p14:creationId xmlns:p14="http://schemas.microsoft.com/office/powerpoint/2010/main" val="3003100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CFC01A4-4B27-4317-9F46-469E18D57763}" type="slidenum">
              <a:rPr lang="en-GB" smtClean="0"/>
              <a:t>7</a:t>
            </a:fld>
            <a:endParaRPr lang="en-GB"/>
          </a:p>
        </p:txBody>
      </p:sp>
    </p:spTree>
    <p:extLst>
      <p:ext uri="{BB962C8B-B14F-4D97-AF65-F5344CB8AC3E}">
        <p14:creationId xmlns:p14="http://schemas.microsoft.com/office/powerpoint/2010/main" val="3372860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explored and used direct speech several times throughout the year (they have looked at it in previous years too). Children can mostly write direct speech correctly but often forget to use closing punctuation (,.!) before the closing inverted comma.</a:t>
            </a:r>
          </a:p>
        </p:txBody>
      </p:sp>
      <p:sp>
        <p:nvSpPr>
          <p:cNvPr id="4" name="Slide Number Placeholder 3"/>
          <p:cNvSpPr>
            <a:spLocks noGrp="1"/>
          </p:cNvSpPr>
          <p:nvPr>
            <p:ph type="sldNum" sz="quarter" idx="5"/>
          </p:nvPr>
        </p:nvSpPr>
        <p:spPr/>
        <p:txBody>
          <a:bodyPr/>
          <a:lstStyle/>
          <a:p>
            <a:fld id="{48243A15-3835-D041-BBC0-8305408061B1}" type="slidenum">
              <a:rPr lang="en-US" smtClean="0"/>
              <a:t>12</a:t>
            </a:fld>
            <a:endParaRPr lang="en-US"/>
          </a:p>
        </p:txBody>
      </p:sp>
    </p:spTree>
    <p:extLst>
      <p:ext uri="{BB962C8B-B14F-4D97-AF65-F5344CB8AC3E}">
        <p14:creationId xmlns:p14="http://schemas.microsoft.com/office/powerpoint/2010/main" val="916707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always encourage children to use a synonym for said. They must choose one which is appropriate to the context. E.g. They can’t use thundered if it was not meant in a loud or aggressive tone.</a:t>
            </a:r>
          </a:p>
        </p:txBody>
      </p:sp>
      <p:sp>
        <p:nvSpPr>
          <p:cNvPr id="4" name="Slide Number Placeholder 3"/>
          <p:cNvSpPr>
            <a:spLocks noGrp="1"/>
          </p:cNvSpPr>
          <p:nvPr>
            <p:ph type="sldNum" sz="quarter" idx="5"/>
          </p:nvPr>
        </p:nvSpPr>
        <p:spPr/>
        <p:txBody>
          <a:bodyPr/>
          <a:lstStyle/>
          <a:p>
            <a:fld id="{48243A15-3835-D041-BBC0-8305408061B1}" type="slidenum">
              <a:rPr lang="en-US" smtClean="0"/>
              <a:t>14</a:t>
            </a:fld>
            <a:endParaRPr lang="en-US"/>
          </a:p>
        </p:txBody>
      </p:sp>
    </p:spTree>
    <p:extLst>
      <p:ext uri="{BB962C8B-B14F-4D97-AF65-F5344CB8AC3E}">
        <p14:creationId xmlns:p14="http://schemas.microsoft.com/office/powerpoint/2010/main" val="3482361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to have a go at independently writing their own speech using the checklist to help.</a:t>
            </a:r>
          </a:p>
          <a:p>
            <a:r>
              <a:rPr lang="en-GB" dirty="0"/>
              <a:t>Inverted comma</a:t>
            </a:r>
          </a:p>
          <a:p>
            <a:r>
              <a:rPr lang="en-GB" dirty="0"/>
              <a:t>Capital letter</a:t>
            </a:r>
          </a:p>
          <a:p>
            <a:r>
              <a:rPr lang="en-GB" dirty="0"/>
              <a:t>The speech itself</a:t>
            </a:r>
          </a:p>
          <a:p>
            <a:r>
              <a:rPr lang="en-GB" dirty="0"/>
              <a:t>.,! Whichever is most appropriate</a:t>
            </a:r>
          </a:p>
          <a:p>
            <a:r>
              <a:rPr lang="en-GB" dirty="0"/>
              <a:t>Inverted comma</a:t>
            </a:r>
          </a:p>
          <a:p>
            <a:r>
              <a:rPr lang="en-GB" dirty="0"/>
              <a:t>Who said it and synonym for said</a:t>
            </a:r>
          </a:p>
        </p:txBody>
      </p:sp>
      <p:sp>
        <p:nvSpPr>
          <p:cNvPr id="4" name="Slide Number Placeholder 3"/>
          <p:cNvSpPr>
            <a:spLocks noGrp="1"/>
          </p:cNvSpPr>
          <p:nvPr>
            <p:ph type="sldNum" sz="quarter" idx="10"/>
          </p:nvPr>
        </p:nvSpPr>
        <p:spPr/>
        <p:txBody>
          <a:bodyPr/>
          <a:lstStyle/>
          <a:p>
            <a:fld id="{1CFC01A4-4B27-4317-9F46-469E18D57763}" type="slidenum">
              <a:rPr lang="en-GB" smtClean="0"/>
              <a:t>16</a:t>
            </a:fld>
            <a:endParaRPr lang="en-GB"/>
          </a:p>
        </p:txBody>
      </p:sp>
    </p:spTree>
    <p:extLst>
      <p:ext uri="{BB962C8B-B14F-4D97-AF65-F5344CB8AC3E}">
        <p14:creationId xmlns:p14="http://schemas.microsoft.com/office/powerpoint/2010/main" val="909065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Try to encourage children to vary the way in which they write speech so it does not always appear the same throughout.</a:t>
            </a:r>
          </a:p>
          <a:p>
            <a:r>
              <a:rPr lang="en-GB" dirty="0"/>
              <a:t>Introduce</a:t>
            </a:r>
            <a:r>
              <a:rPr lang="en-GB" baseline="0" dirty="0"/>
              <a:t> the idea that when a new person speaks, you start a new line. I use the rhyme 66, 99, new speaker, new line.</a:t>
            </a:r>
            <a:endParaRPr lang="en-GB" dirty="0"/>
          </a:p>
        </p:txBody>
      </p:sp>
      <p:sp>
        <p:nvSpPr>
          <p:cNvPr id="4" name="Slide Number Placeholder 3"/>
          <p:cNvSpPr>
            <a:spLocks noGrp="1"/>
          </p:cNvSpPr>
          <p:nvPr>
            <p:ph type="sldNum" sz="quarter" idx="10"/>
          </p:nvPr>
        </p:nvSpPr>
        <p:spPr/>
        <p:txBody>
          <a:bodyPr/>
          <a:lstStyle/>
          <a:p>
            <a:fld id="{1CFC01A4-4B27-4317-9F46-469E18D57763}" type="slidenum">
              <a:rPr lang="en-GB" smtClean="0"/>
              <a:t>18</a:t>
            </a:fld>
            <a:endParaRPr lang="en-GB"/>
          </a:p>
        </p:txBody>
      </p:sp>
    </p:spTree>
    <p:extLst>
      <p:ext uri="{BB962C8B-B14F-4D97-AF65-F5344CB8AC3E}">
        <p14:creationId xmlns:p14="http://schemas.microsoft.com/office/powerpoint/2010/main" val="2462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A4B2650-1950-A14E-94B5-D8310FBDAE70}" type="datetimeFigureOut">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36409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A4B2650-1950-A14E-94B5-D8310FBDAE70}" type="datetimeFigureOut">
              <a:rPr lang="en-US" smtClean="0"/>
              <a:t>5/27/20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125265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429671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04572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181377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A4B2650-1950-A14E-94B5-D8310FBDAE70}" type="datetimeFigureOut">
              <a:rPr lang="en-US" smtClean="0"/>
              <a:t>5/27/20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472382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A4B2650-1950-A14E-94B5-D8310FBDAE70}" type="datetimeFigureOut">
              <a:rPr lang="en-US" smtClean="0"/>
              <a:t>5/27/20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775523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A4B2650-1950-A14E-94B5-D8310FBDAE70}" type="datetimeFigureOut">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2672703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A4B2650-1950-A14E-94B5-D8310FBDAE70}" type="datetimeFigureOut">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327578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8A4B2650-1950-A14E-94B5-D8310FBDAE70}" type="datetimeFigureOut">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404756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A4B2650-1950-A14E-94B5-D8310FBDAE70}" type="datetimeFigureOut">
              <a:rPr lang="en-US" smtClean="0"/>
              <a:t>5/27/20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86573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A4B2650-1950-A14E-94B5-D8310FBDAE70}" type="datetimeFigureOut">
              <a:rPr lang="en-US" smtClean="0"/>
              <a:t>5/27/20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4088558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A4B2650-1950-A14E-94B5-D8310FBDAE70}" type="datetimeFigureOut">
              <a:rPr lang="en-US" smtClean="0"/>
              <a:t>5/27/20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2532052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8A4B2650-1950-A14E-94B5-D8310FBDAE70}" type="datetimeFigureOut">
              <a:rPr lang="en-US" smtClean="0"/>
              <a:t>5/27/20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1234940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A4B2650-1950-A14E-94B5-D8310FBDAE70}" type="datetimeFigureOut">
              <a:rPr lang="en-US" smtClean="0"/>
              <a:t>5/27/20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72373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8A4B2650-1950-A14E-94B5-D8310FBDAE70}" type="datetimeFigureOut">
              <a:rPr lang="en-US" smtClean="0"/>
              <a:t>5/27/20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3087588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A4B2650-1950-A14E-94B5-D8310FBDAE70}" type="datetimeFigureOut">
              <a:rPr lang="en-US" smtClean="0"/>
              <a:t>5/27/20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A653A-524E-CB4A-AB35-052358FCCEDE}" type="slidenum">
              <a:rPr lang="en-US" smtClean="0"/>
              <a:t>‹#›</a:t>
            </a:fld>
            <a:endParaRPr lang="en-US"/>
          </a:p>
        </p:txBody>
      </p:sp>
    </p:spTree>
    <p:extLst>
      <p:ext uri="{BB962C8B-B14F-4D97-AF65-F5344CB8AC3E}">
        <p14:creationId xmlns:p14="http://schemas.microsoft.com/office/powerpoint/2010/main" val="667708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A4B2650-1950-A14E-94B5-D8310FBDAE70}" type="datetimeFigureOut">
              <a:rPr lang="en-US" smtClean="0"/>
              <a:t>5/27/20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80A653A-524E-CB4A-AB35-052358FCCEDE}" type="slidenum">
              <a:rPr lang="en-US" smtClean="0"/>
              <a:t>‹#›</a:t>
            </a:fld>
            <a:endParaRPr lang="en-US"/>
          </a:p>
        </p:txBody>
      </p:sp>
    </p:spTree>
    <p:extLst>
      <p:ext uri="{BB962C8B-B14F-4D97-AF65-F5344CB8AC3E}">
        <p14:creationId xmlns:p14="http://schemas.microsoft.com/office/powerpoint/2010/main" val="3028869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 mirror&#10;&#10;Description automatically generated">
            <a:extLst>
              <a:ext uri="{FF2B5EF4-FFF2-40B4-BE49-F238E27FC236}">
                <a16:creationId xmlns:a16="http://schemas.microsoft.com/office/drawing/2014/main" id="{E7934DB3-9A8F-1649-A1A8-B2E318B86A36}"/>
              </a:ext>
            </a:extLst>
          </p:cNvPr>
          <p:cNvPicPr>
            <a:picLocks noChangeAspect="1"/>
          </p:cNvPicPr>
          <p:nvPr/>
        </p:nvPicPr>
        <p:blipFill rotWithShape="1">
          <a:blip r:embed="rId2"/>
          <a:srcRect b="6250"/>
          <a:stretch/>
        </p:blipFill>
        <p:spPr>
          <a:xfrm>
            <a:off x="20" y="10"/>
            <a:ext cx="12191980" cy="6857990"/>
          </a:xfrm>
          <a:prstGeom prst="rect">
            <a:avLst/>
          </a:prstGeom>
        </p:spPr>
      </p:pic>
    </p:spTree>
    <p:extLst>
      <p:ext uri="{BB962C8B-B14F-4D97-AF65-F5344CB8AC3E}">
        <p14:creationId xmlns:p14="http://schemas.microsoft.com/office/powerpoint/2010/main" val="221192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pPr marL="0" indent="0" algn="ctr">
              <a:buNone/>
            </a:pPr>
            <a:r>
              <a:rPr lang="en-GB" sz="5400" dirty="0">
                <a:latin typeface="Arial Rounded MT Bold" panose="020F0704030504030204" pitchFamily="34" charset="0"/>
              </a:rPr>
              <a:t>Mrs. Blair gave me a complement / compliment. </a:t>
            </a:r>
          </a:p>
        </p:txBody>
      </p:sp>
      <p:pic>
        <p:nvPicPr>
          <p:cNvPr id="5122" name="Picture 2" descr="Image result for compli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1704" y="2147614"/>
            <a:ext cx="5328592" cy="3996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956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txBody>
          <a:bodyPr>
            <a:normAutofit/>
          </a:bodyPr>
          <a:lstStyle/>
          <a:p>
            <a:pPr marL="0" indent="0" algn="ctr">
              <a:buNone/>
            </a:pPr>
            <a:r>
              <a:rPr lang="en-GB" sz="5400" dirty="0">
                <a:latin typeface="Arial Rounded MT Bold" panose="020F0704030504030204" pitchFamily="34" charset="0"/>
              </a:rPr>
              <a:t>Mrs. Blair gave me a </a:t>
            </a:r>
            <a:r>
              <a:rPr lang="en-GB" sz="8000" dirty="0">
                <a:solidFill>
                  <a:srgbClr val="FF0000"/>
                </a:solidFill>
                <a:latin typeface="Arial Rounded MT Bold" panose="020F0704030504030204" pitchFamily="34" charset="0"/>
              </a:rPr>
              <a:t>compliment</a:t>
            </a:r>
            <a:r>
              <a:rPr lang="en-GB" sz="5400" dirty="0">
                <a:latin typeface="Arial Rounded MT Bold" panose="020F0704030504030204" pitchFamily="34" charset="0"/>
              </a:rPr>
              <a:t>. </a:t>
            </a:r>
          </a:p>
        </p:txBody>
      </p:sp>
      <p:pic>
        <p:nvPicPr>
          <p:cNvPr id="5122" name="Picture 2" descr="Image result for compli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7778" y="2348880"/>
            <a:ext cx="5328592" cy="3996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507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a:extLst>
              <a:ext uri="{FF2B5EF4-FFF2-40B4-BE49-F238E27FC236}">
                <a16:creationId xmlns:a16="http://schemas.microsoft.com/office/drawing/2014/main" id="{FA992EB4-DF09-F74A-B0F6-C3362B1EEB27}"/>
              </a:ext>
            </a:extLst>
          </p:cNvPr>
          <p:cNvSpPr/>
          <p:nvPr/>
        </p:nvSpPr>
        <p:spPr>
          <a:xfrm>
            <a:off x="1100138" y="685800"/>
            <a:ext cx="9744075" cy="4643438"/>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4400" dirty="0">
                <a:latin typeface="Arial Rounded MT Bold" panose="020F0704030504030204" pitchFamily="34" charset="77"/>
              </a:rPr>
              <a:t>What is needed for correctly written direct speech?</a:t>
            </a:r>
          </a:p>
        </p:txBody>
      </p:sp>
    </p:spTree>
    <p:extLst>
      <p:ext uri="{BB962C8B-B14F-4D97-AF65-F5344CB8AC3E}">
        <p14:creationId xmlns:p14="http://schemas.microsoft.com/office/powerpoint/2010/main" val="1406579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fontScale="90000"/>
          </a:bodyPr>
          <a:lstStyle/>
          <a:p>
            <a:r>
              <a:rPr lang="en-GB" dirty="0">
                <a:latin typeface="Arial Rounded MT Bold" panose="020F0704030504030204" pitchFamily="34" charset="0"/>
              </a:rPr>
              <a:t>Inverted commas aka speech marks</a:t>
            </a:r>
          </a:p>
        </p:txBody>
      </p:sp>
      <p:pic>
        <p:nvPicPr>
          <p:cNvPr id="5122" name="Picture 2" descr="Image result for inverted comm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6900" y="2852937"/>
            <a:ext cx="4991100" cy="3743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04492" y="1484785"/>
            <a:ext cx="5243636" cy="4508927"/>
          </a:xfrm>
          <a:prstGeom prst="rect">
            <a:avLst/>
          </a:prstGeom>
          <a:noFill/>
        </p:spPr>
        <p:txBody>
          <a:bodyPr wrap="square" rtlCol="0">
            <a:spAutoFit/>
          </a:bodyPr>
          <a:lstStyle/>
          <a:p>
            <a:r>
              <a:rPr lang="en-GB" sz="28700" dirty="0">
                <a:latin typeface="Arial Rounded MT Bold" panose="020F0704030504030204" pitchFamily="34" charset="0"/>
              </a:rPr>
              <a:t>“ ”</a:t>
            </a:r>
          </a:p>
        </p:txBody>
      </p:sp>
    </p:spTree>
    <p:extLst>
      <p:ext uri="{BB962C8B-B14F-4D97-AF65-F5344CB8AC3E}">
        <p14:creationId xmlns:p14="http://schemas.microsoft.com/office/powerpoint/2010/main" val="2955365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Picture 4" descr="A screenshot of a cell phone&#10;&#10;Description automatically generated">
            <a:extLst>
              <a:ext uri="{FF2B5EF4-FFF2-40B4-BE49-F238E27FC236}">
                <a16:creationId xmlns:a16="http://schemas.microsoft.com/office/drawing/2014/main" id="{7457BEEE-2CFD-944D-9D83-0DF185952D92}"/>
              </a:ext>
            </a:extLst>
          </p:cNvPr>
          <p:cNvPicPr>
            <a:picLocks noChangeAspect="1"/>
          </p:cNvPicPr>
          <p:nvPr/>
        </p:nvPicPr>
        <p:blipFill rotWithShape="1">
          <a:blip r:embed="rId8"/>
          <a:srcRect t="5792" b="12390"/>
          <a:stretch/>
        </p:blipFill>
        <p:spPr>
          <a:xfrm>
            <a:off x="20" y="10"/>
            <a:ext cx="12191980" cy="6857990"/>
          </a:xfrm>
          <a:prstGeom prst="rect">
            <a:avLst/>
          </a:prstGeom>
        </p:spPr>
      </p:pic>
    </p:spTree>
    <p:extLst>
      <p:ext uri="{BB962C8B-B14F-4D97-AF65-F5344CB8AC3E}">
        <p14:creationId xmlns:p14="http://schemas.microsoft.com/office/powerpoint/2010/main" val="3546788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8834D92-21EF-3240-B2CD-064D65D5A075}"/>
              </a:ext>
            </a:extLst>
          </p:cNvPr>
          <p:cNvSpPr>
            <a:spLocks noGrp="1"/>
          </p:cNvSpPr>
          <p:nvPr>
            <p:ph type="title"/>
          </p:nvPr>
        </p:nvSpPr>
        <p:spPr>
          <a:xfrm>
            <a:off x="1524000" y="0"/>
            <a:ext cx="9144000" cy="1143000"/>
          </a:xfrm>
        </p:spPr>
        <p:txBody>
          <a:bodyPr/>
          <a:lstStyle/>
          <a:p>
            <a:r>
              <a:rPr lang="en-GB" dirty="0">
                <a:latin typeface="Arial Rounded MT Bold" panose="020F0704030504030204" pitchFamily="34" charset="0"/>
              </a:rPr>
              <a:t>Examples</a:t>
            </a:r>
          </a:p>
        </p:txBody>
      </p:sp>
      <p:sp>
        <p:nvSpPr>
          <p:cNvPr id="6" name="Rectangle 5">
            <a:extLst>
              <a:ext uri="{FF2B5EF4-FFF2-40B4-BE49-F238E27FC236}">
                <a16:creationId xmlns:a16="http://schemas.microsoft.com/office/drawing/2014/main" id="{20E83191-47A6-0C4A-8F75-67C4AED026C1}"/>
              </a:ext>
            </a:extLst>
          </p:cNvPr>
          <p:cNvSpPr/>
          <p:nvPr/>
        </p:nvSpPr>
        <p:spPr>
          <a:xfrm>
            <a:off x="217714" y="1485900"/>
            <a:ext cx="11974286" cy="2246769"/>
          </a:xfrm>
          <a:prstGeom prst="rect">
            <a:avLst/>
          </a:prstGeom>
        </p:spPr>
        <p:txBody>
          <a:bodyPr wrap="square">
            <a:spAutoFit/>
          </a:bodyPr>
          <a:lstStyle/>
          <a:p>
            <a:r>
              <a:rPr lang="en-GB" sz="2800" dirty="0">
                <a:solidFill>
                  <a:srgbClr val="333333"/>
                </a:solidFill>
                <a:latin typeface="Arial Rounded MT Bold" panose="020F0704030504030204" pitchFamily="34" charset="77"/>
              </a:rPr>
              <a:t>"You'll never guess what I've just seen!" screeched Sam, </a:t>
            </a:r>
            <a:r>
              <a:rPr lang="en-GB" sz="2800" dirty="0">
                <a:solidFill>
                  <a:srgbClr val="00B050"/>
                </a:solidFill>
                <a:latin typeface="Arial Rounded MT Bold" panose="020F0704030504030204" pitchFamily="34" charset="77"/>
              </a:rPr>
              <a:t>excitedly</a:t>
            </a:r>
            <a:r>
              <a:rPr lang="en-GB" sz="2800" dirty="0">
                <a:solidFill>
                  <a:srgbClr val="333333"/>
                </a:solidFill>
                <a:latin typeface="Arial Rounded MT Bold" panose="020F0704030504030204" pitchFamily="34" charset="77"/>
              </a:rPr>
              <a:t>.</a:t>
            </a:r>
            <a:br>
              <a:rPr lang="en-GB" sz="2800" dirty="0">
                <a:latin typeface="Arial Rounded MT Bold" panose="020F0704030504030204" pitchFamily="34" charset="77"/>
              </a:rPr>
            </a:br>
            <a:r>
              <a:rPr lang="en-GB" sz="2800" dirty="0">
                <a:solidFill>
                  <a:srgbClr val="333333"/>
                </a:solidFill>
                <a:latin typeface="Arial Rounded MT Bold" panose="020F0704030504030204" pitchFamily="34" charset="77"/>
              </a:rPr>
              <a:t>"What's that?" asked Louise.</a:t>
            </a:r>
            <a:br>
              <a:rPr lang="en-GB" sz="2800" dirty="0">
                <a:latin typeface="Arial Rounded MT Bold" panose="020F0704030504030204" pitchFamily="34" charset="77"/>
              </a:rPr>
            </a:br>
            <a:r>
              <a:rPr lang="en-GB" sz="2800" dirty="0">
                <a:solidFill>
                  <a:srgbClr val="333333"/>
                </a:solidFill>
                <a:latin typeface="Arial Rounded MT Bold" panose="020F0704030504030204" pitchFamily="34" charset="77"/>
              </a:rPr>
              <a:t>"Our teacher has a broomstick and a black pointy hat in the back of her car. Maybe she's a witch!"</a:t>
            </a:r>
            <a:br>
              <a:rPr lang="en-GB" sz="2800" dirty="0">
                <a:latin typeface="Arial Rounded MT Bold" panose="020F0704030504030204" pitchFamily="34" charset="77"/>
              </a:rPr>
            </a:br>
            <a:r>
              <a:rPr lang="en-GB" sz="2800" dirty="0">
                <a:solidFill>
                  <a:srgbClr val="333333"/>
                </a:solidFill>
                <a:latin typeface="Arial Rounded MT Bold" panose="020F0704030504030204" pitchFamily="34" charset="77"/>
              </a:rPr>
              <a:t>"No, silly! They're for the school play!" replied Louise, </a:t>
            </a:r>
            <a:r>
              <a:rPr lang="en-GB" sz="2800" dirty="0">
                <a:solidFill>
                  <a:srgbClr val="00B050"/>
                </a:solidFill>
                <a:latin typeface="Arial Rounded MT Bold" panose="020F0704030504030204" pitchFamily="34" charset="77"/>
              </a:rPr>
              <a:t>sighing</a:t>
            </a:r>
            <a:r>
              <a:rPr lang="en-GB" sz="2800" dirty="0">
                <a:solidFill>
                  <a:srgbClr val="333333"/>
                </a:solidFill>
                <a:latin typeface="Arial Rounded MT Bold" panose="020F0704030504030204" pitchFamily="34" charset="77"/>
              </a:rPr>
              <a:t>.</a:t>
            </a:r>
            <a:endParaRPr lang="en-US" sz="2800" dirty="0">
              <a:latin typeface="Arial Rounded MT Bold" panose="020F0704030504030204" pitchFamily="34" charset="77"/>
            </a:endParaRPr>
          </a:p>
        </p:txBody>
      </p:sp>
      <p:sp>
        <p:nvSpPr>
          <p:cNvPr id="7" name="TextBox 6">
            <a:extLst>
              <a:ext uri="{FF2B5EF4-FFF2-40B4-BE49-F238E27FC236}">
                <a16:creationId xmlns:a16="http://schemas.microsoft.com/office/drawing/2014/main" id="{99CFE821-371C-5741-A0D1-24FD09E1379A}"/>
              </a:ext>
            </a:extLst>
          </p:cNvPr>
          <p:cNvSpPr txBox="1"/>
          <p:nvPr/>
        </p:nvSpPr>
        <p:spPr>
          <a:xfrm>
            <a:off x="342900" y="4604657"/>
            <a:ext cx="10940143" cy="830997"/>
          </a:xfrm>
          <a:prstGeom prst="rect">
            <a:avLst/>
          </a:prstGeom>
          <a:noFill/>
        </p:spPr>
        <p:txBody>
          <a:bodyPr wrap="square" rtlCol="0">
            <a:spAutoFit/>
          </a:bodyPr>
          <a:lstStyle/>
          <a:p>
            <a:pPr algn="ctr"/>
            <a:r>
              <a:rPr lang="en-US" sz="2400" dirty="0">
                <a:solidFill>
                  <a:srgbClr val="0070C0"/>
                </a:solidFill>
                <a:latin typeface="Arial Rounded MT Bold" panose="020F0704030504030204" pitchFamily="34" charset="77"/>
              </a:rPr>
              <a:t>Remember we can make our speech more interesting and add detail by including adverbs or information about what the character is doing.</a:t>
            </a:r>
          </a:p>
        </p:txBody>
      </p:sp>
    </p:spTree>
    <p:extLst>
      <p:ext uri="{BB962C8B-B14F-4D97-AF65-F5344CB8AC3E}">
        <p14:creationId xmlns:p14="http://schemas.microsoft.com/office/powerpoint/2010/main" val="2115746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lstStyle/>
          <a:p>
            <a:r>
              <a:rPr lang="en-GB" dirty="0">
                <a:latin typeface="Arial Rounded MT Bold" panose="020F0704030504030204" pitchFamily="34" charset="0"/>
              </a:rPr>
              <a:t>Inverted commas checklist</a:t>
            </a:r>
          </a:p>
        </p:txBody>
      </p:sp>
      <p:sp>
        <p:nvSpPr>
          <p:cNvPr id="3" name="Content Placeholder 2"/>
          <p:cNvSpPr>
            <a:spLocks noGrp="1"/>
          </p:cNvSpPr>
          <p:nvPr>
            <p:ph idx="1"/>
          </p:nvPr>
        </p:nvSpPr>
        <p:spPr>
          <a:xfrm>
            <a:off x="1631504" y="1124745"/>
            <a:ext cx="5436096" cy="4525963"/>
          </a:xfrm>
          <a:ln w="57150">
            <a:solidFill>
              <a:schemeClr val="tx2">
                <a:lumMod val="75000"/>
              </a:schemeClr>
            </a:solidFill>
          </a:ln>
        </p:spPr>
        <p:txBody>
          <a:bodyPr/>
          <a:lstStyle/>
          <a:p>
            <a:r>
              <a:rPr lang="en-GB" dirty="0">
                <a:latin typeface="Arial Rounded MT Bold" panose="020F0704030504030204" pitchFamily="34" charset="0"/>
              </a:rPr>
              <a:t>“</a:t>
            </a:r>
          </a:p>
          <a:p>
            <a:r>
              <a:rPr lang="en-GB" dirty="0">
                <a:latin typeface="Arial Rounded MT Bold" panose="020F0704030504030204" pitchFamily="34" charset="0"/>
              </a:rPr>
              <a:t>ABC</a:t>
            </a:r>
          </a:p>
          <a:p>
            <a:r>
              <a:rPr lang="en-GB" dirty="0">
                <a:latin typeface="Arial Rounded MT Bold" panose="020F0704030504030204" pitchFamily="34" charset="0"/>
              </a:rPr>
              <a:t>sentence </a:t>
            </a:r>
          </a:p>
          <a:p>
            <a:r>
              <a:rPr lang="en-GB" dirty="0">
                <a:latin typeface="Arial Rounded MT Bold" panose="020F0704030504030204" pitchFamily="34" charset="0"/>
              </a:rPr>
              <a:t>closing punctuation , ! ?</a:t>
            </a:r>
          </a:p>
          <a:p>
            <a:r>
              <a:rPr lang="en-GB" dirty="0">
                <a:latin typeface="Arial Rounded MT Bold" panose="020F0704030504030204" pitchFamily="34" charset="0"/>
              </a:rPr>
              <a:t>”</a:t>
            </a:r>
          </a:p>
          <a:p>
            <a:r>
              <a:rPr lang="en-GB" dirty="0">
                <a:latin typeface="Arial Rounded MT Bold" panose="020F0704030504030204" pitchFamily="34" charset="0"/>
              </a:rPr>
              <a:t>said + who said</a:t>
            </a:r>
          </a:p>
        </p:txBody>
      </p:sp>
      <p:sp>
        <p:nvSpPr>
          <p:cNvPr id="4" name="Content Placeholder 2"/>
          <p:cNvSpPr txBox="1">
            <a:spLocks/>
          </p:cNvSpPr>
          <p:nvPr/>
        </p:nvSpPr>
        <p:spPr>
          <a:xfrm>
            <a:off x="7320136" y="1268760"/>
            <a:ext cx="3203848" cy="5400600"/>
          </a:xfrm>
          <a:prstGeom prst="rect">
            <a:avLst/>
          </a:prstGeom>
          <a:ln w="57150">
            <a:solidFill>
              <a:srgbClr val="00B050"/>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a:latin typeface="Arial Rounded MT Bold" panose="020F0704030504030204" pitchFamily="34" charset="0"/>
              </a:rPr>
              <a:t>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015444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lstStyle/>
          <a:p>
            <a:r>
              <a:rPr lang="en-GB" dirty="0">
                <a:latin typeface="Arial Rounded MT Bold" panose="020F0704030504030204" pitchFamily="34" charset="0"/>
              </a:rPr>
              <a:t>Inverted commas checklist</a:t>
            </a:r>
          </a:p>
        </p:txBody>
      </p:sp>
      <p:sp>
        <p:nvSpPr>
          <p:cNvPr id="3" name="Content Placeholder 2"/>
          <p:cNvSpPr>
            <a:spLocks noGrp="1"/>
          </p:cNvSpPr>
          <p:nvPr>
            <p:ph idx="1"/>
          </p:nvPr>
        </p:nvSpPr>
        <p:spPr>
          <a:xfrm>
            <a:off x="1631504" y="1124745"/>
            <a:ext cx="5436096" cy="4525963"/>
          </a:xfrm>
          <a:ln w="57150">
            <a:solidFill>
              <a:schemeClr val="tx2">
                <a:lumMod val="75000"/>
              </a:schemeClr>
            </a:solidFill>
          </a:ln>
        </p:spPr>
        <p:txBody>
          <a:bodyPr/>
          <a:lstStyle/>
          <a:p>
            <a:r>
              <a:rPr lang="en-GB" dirty="0">
                <a:latin typeface="Arial Rounded MT Bold" panose="020F0704030504030204" pitchFamily="34" charset="0"/>
              </a:rPr>
              <a:t>“</a:t>
            </a:r>
          </a:p>
          <a:p>
            <a:r>
              <a:rPr lang="en-GB" dirty="0">
                <a:latin typeface="Arial Rounded MT Bold" panose="020F0704030504030204" pitchFamily="34" charset="0"/>
              </a:rPr>
              <a:t>ABC</a:t>
            </a:r>
          </a:p>
          <a:p>
            <a:r>
              <a:rPr lang="en-GB" dirty="0">
                <a:latin typeface="Arial Rounded MT Bold" panose="020F0704030504030204" pitchFamily="34" charset="0"/>
              </a:rPr>
              <a:t>sentence </a:t>
            </a:r>
          </a:p>
          <a:p>
            <a:r>
              <a:rPr lang="en-GB" dirty="0">
                <a:latin typeface="Arial Rounded MT Bold" panose="020F0704030504030204" pitchFamily="34" charset="0"/>
              </a:rPr>
              <a:t>closing punctuation , ! ?</a:t>
            </a:r>
          </a:p>
          <a:p>
            <a:r>
              <a:rPr lang="en-GB" dirty="0">
                <a:latin typeface="Arial Rounded MT Bold" panose="020F0704030504030204" pitchFamily="34" charset="0"/>
              </a:rPr>
              <a:t>”</a:t>
            </a:r>
          </a:p>
          <a:p>
            <a:r>
              <a:rPr lang="en-GB" dirty="0">
                <a:latin typeface="Arial Rounded MT Bold" panose="020F0704030504030204" pitchFamily="34" charset="0"/>
              </a:rPr>
              <a:t>said + who said</a:t>
            </a:r>
          </a:p>
        </p:txBody>
      </p:sp>
      <p:sp>
        <p:nvSpPr>
          <p:cNvPr id="4" name="Content Placeholder 2"/>
          <p:cNvSpPr txBox="1">
            <a:spLocks/>
          </p:cNvSpPr>
          <p:nvPr/>
        </p:nvSpPr>
        <p:spPr>
          <a:xfrm>
            <a:off x="7320136" y="1268760"/>
            <a:ext cx="3203848" cy="5400600"/>
          </a:xfrm>
          <a:prstGeom prst="rect">
            <a:avLst/>
          </a:prstGeom>
          <a:ln w="57150">
            <a:solidFill>
              <a:srgbClr val="00B050"/>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a:latin typeface="Arial Rounded MT Bold" panose="020F0704030504030204" pitchFamily="34" charset="0"/>
              </a:rPr>
              <a:t>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097846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69" y="-31196"/>
            <a:ext cx="9144000" cy="1143000"/>
          </a:xfrm>
        </p:spPr>
        <p:txBody>
          <a:bodyPr/>
          <a:lstStyle/>
          <a:p>
            <a:r>
              <a:rPr lang="en-GB" dirty="0">
                <a:latin typeface="Arial Rounded MT Bold" panose="020F0704030504030204" pitchFamily="34" charset="0"/>
              </a:rPr>
              <a:t>Inverted commas checklist</a:t>
            </a:r>
          </a:p>
        </p:txBody>
      </p:sp>
      <p:sp>
        <p:nvSpPr>
          <p:cNvPr id="3" name="Content Placeholder 2"/>
          <p:cNvSpPr>
            <a:spLocks noGrp="1"/>
          </p:cNvSpPr>
          <p:nvPr>
            <p:ph idx="1"/>
          </p:nvPr>
        </p:nvSpPr>
        <p:spPr>
          <a:xfrm>
            <a:off x="1847528" y="1152390"/>
            <a:ext cx="3312368" cy="2376264"/>
          </a:xfrm>
          <a:ln w="57150">
            <a:solidFill>
              <a:schemeClr val="tx2">
                <a:lumMod val="75000"/>
              </a:schemeClr>
            </a:solidFill>
          </a:ln>
        </p:spPr>
        <p:txBody>
          <a:bodyPr>
            <a:normAutofit fontScale="92500" lnSpcReduction="20000"/>
          </a:bodyPr>
          <a:lstStyle/>
          <a:p>
            <a:pPr marL="0" indent="0">
              <a:buNone/>
            </a:pPr>
            <a:r>
              <a:rPr lang="en-GB" sz="1800" dirty="0">
                <a:latin typeface="Arial Rounded MT Bold" panose="020F0704030504030204" pitchFamily="34" charset="0"/>
              </a:rPr>
              <a:t>Option 1</a:t>
            </a:r>
          </a:p>
          <a:p>
            <a:r>
              <a:rPr lang="en-GB" sz="1800" dirty="0">
                <a:latin typeface="Arial Rounded MT Bold" panose="020F0704030504030204" pitchFamily="34" charset="0"/>
              </a:rPr>
              <a:t>“</a:t>
            </a:r>
          </a:p>
          <a:p>
            <a:r>
              <a:rPr lang="en-GB" sz="1800" dirty="0">
                <a:latin typeface="Arial Rounded MT Bold" panose="020F0704030504030204" pitchFamily="34" charset="0"/>
              </a:rPr>
              <a:t>ABC</a:t>
            </a:r>
          </a:p>
          <a:p>
            <a:r>
              <a:rPr lang="en-GB" sz="1800" dirty="0">
                <a:latin typeface="Arial Rounded MT Bold" panose="020F0704030504030204" pitchFamily="34" charset="0"/>
              </a:rPr>
              <a:t>sentence </a:t>
            </a:r>
          </a:p>
          <a:p>
            <a:r>
              <a:rPr lang="en-GB" sz="1800" dirty="0">
                <a:latin typeface="Arial Rounded MT Bold" panose="020F0704030504030204" pitchFamily="34" charset="0"/>
              </a:rPr>
              <a:t>closing punctuation , ! ?</a:t>
            </a:r>
          </a:p>
          <a:p>
            <a:r>
              <a:rPr lang="en-GB" sz="1800" dirty="0">
                <a:latin typeface="Arial Rounded MT Bold" panose="020F0704030504030204" pitchFamily="34" charset="0"/>
              </a:rPr>
              <a:t>”</a:t>
            </a:r>
          </a:p>
          <a:p>
            <a:r>
              <a:rPr lang="en-GB" sz="1800" dirty="0">
                <a:latin typeface="Arial Rounded MT Bold" panose="020F0704030504030204" pitchFamily="34" charset="0"/>
              </a:rPr>
              <a:t>said + who said</a:t>
            </a:r>
          </a:p>
        </p:txBody>
      </p:sp>
      <p:sp>
        <p:nvSpPr>
          <p:cNvPr id="5" name="Content Placeholder 2"/>
          <p:cNvSpPr txBox="1">
            <a:spLocks/>
          </p:cNvSpPr>
          <p:nvPr/>
        </p:nvSpPr>
        <p:spPr>
          <a:xfrm>
            <a:off x="5879976" y="1153933"/>
            <a:ext cx="3312368" cy="2347075"/>
          </a:xfrm>
          <a:prstGeom prst="rect">
            <a:avLst/>
          </a:prstGeom>
          <a:ln w="57150">
            <a:solidFill>
              <a:schemeClr val="tx2">
                <a:lumMod val="75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dirty="0">
                <a:latin typeface="Arial Rounded MT Bold" panose="020F0704030504030204" pitchFamily="34" charset="0"/>
              </a:rPr>
              <a:t>Option 2</a:t>
            </a:r>
          </a:p>
          <a:p>
            <a:r>
              <a:rPr lang="en-GB" sz="1800" dirty="0">
                <a:latin typeface="Arial Rounded MT Bold" panose="020F0704030504030204" pitchFamily="34" charset="0"/>
              </a:rPr>
              <a:t>Who said it</a:t>
            </a:r>
          </a:p>
          <a:p>
            <a:r>
              <a:rPr lang="en-GB" sz="1800" dirty="0">
                <a:latin typeface="Arial Rounded MT Bold" panose="020F0704030504030204" pitchFamily="34" charset="0"/>
              </a:rPr>
              <a:t>“</a:t>
            </a:r>
          </a:p>
          <a:p>
            <a:r>
              <a:rPr lang="en-GB" sz="1800" dirty="0">
                <a:latin typeface="Arial Rounded MT Bold" panose="020F0704030504030204" pitchFamily="34" charset="0"/>
              </a:rPr>
              <a:t>ABC</a:t>
            </a:r>
          </a:p>
          <a:p>
            <a:r>
              <a:rPr lang="en-GB" sz="1800" dirty="0">
                <a:latin typeface="Arial Rounded MT Bold" panose="020F0704030504030204" pitchFamily="34" charset="0"/>
              </a:rPr>
              <a:t>sentence </a:t>
            </a:r>
          </a:p>
          <a:p>
            <a:r>
              <a:rPr lang="en-GB" sz="1800" dirty="0">
                <a:latin typeface="Arial Rounded MT Bold" panose="020F0704030504030204" pitchFamily="34" charset="0"/>
              </a:rPr>
              <a:t>closing punctuation . ! ?</a:t>
            </a:r>
          </a:p>
          <a:p>
            <a:r>
              <a:rPr lang="en-GB" sz="1800" dirty="0">
                <a:latin typeface="Arial Rounded MT Bold" panose="020F0704030504030204" pitchFamily="34" charset="0"/>
              </a:rPr>
              <a:t>”</a:t>
            </a:r>
          </a:p>
        </p:txBody>
      </p:sp>
      <p:sp>
        <p:nvSpPr>
          <p:cNvPr id="6" name="TextBox 5"/>
          <p:cNvSpPr txBox="1"/>
          <p:nvPr/>
        </p:nvSpPr>
        <p:spPr>
          <a:xfrm>
            <a:off x="1524000" y="3717032"/>
            <a:ext cx="9144000" cy="3046988"/>
          </a:xfrm>
          <a:prstGeom prst="rect">
            <a:avLst/>
          </a:prstGeom>
          <a:noFill/>
        </p:spPr>
        <p:txBody>
          <a:bodyPr wrap="square" rtlCol="0">
            <a:spAutoFit/>
          </a:bodyPr>
          <a:lstStyle/>
          <a:p>
            <a:r>
              <a:rPr lang="en-GB" sz="3200" dirty="0"/>
              <a:t>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3231562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fontScale="90000"/>
          </a:bodyPr>
          <a:lstStyle/>
          <a:p>
            <a:r>
              <a:rPr lang="en-GB" dirty="0">
                <a:latin typeface="Arial Rounded MT Bold" panose="020F0704030504030204" pitchFamily="34" charset="0"/>
              </a:rPr>
              <a:t>Spot my mistakes and correct them!</a:t>
            </a:r>
          </a:p>
        </p:txBody>
      </p:sp>
      <p:sp>
        <p:nvSpPr>
          <p:cNvPr id="3" name="Content Placeholder 2"/>
          <p:cNvSpPr>
            <a:spLocks noGrp="1"/>
          </p:cNvSpPr>
          <p:nvPr>
            <p:ph idx="1"/>
          </p:nvPr>
        </p:nvSpPr>
        <p:spPr>
          <a:xfrm>
            <a:off x="1533165" y="1717138"/>
            <a:ext cx="9134835" cy="4525963"/>
          </a:xfrm>
        </p:spPr>
        <p:txBody>
          <a:bodyPr>
            <a:normAutofit/>
          </a:bodyPr>
          <a:lstStyle/>
          <a:p>
            <a:pPr marL="0" indent="0">
              <a:buNone/>
            </a:pPr>
            <a:r>
              <a:rPr lang="en-GB" sz="3600" dirty="0">
                <a:latin typeface="SassoonCRInfant" panose="02010503020300020003" pitchFamily="2" charset="0"/>
              </a:rPr>
              <a:t>“How much for a shoe shine” asked the traveller.</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177"/>
          <a:stretch/>
        </p:blipFill>
        <p:spPr bwMode="auto">
          <a:xfrm>
            <a:off x="7176121" y="4221088"/>
            <a:ext cx="3305175" cy="250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0641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8258" y="127680"/>
            <a:ext cx="9144000" cy="1143000"/>
          </a:xfrm>
        </p:spPr>
        <p:txBody>
          <a:bodyPr>
            <a:normAutofit/>
          </a:bodyPr>
          <a:lstStyle/>
          <a:p>
            <a:r>
              <a:rPr lang="en-GB" dirty="0">
                <a:latin typeface="Arial Rounded MT Bold" panose="020F0704030504030204" pitchFamily="34" charset="0"/>
              </a:rPr>
              <a:t>What is a homophone?</a:t>
            </a:r>
          </a:p>
        </p:txBody>
      </p:sp>
      <p:sp>
        <p:nvSpPr>
          <p:cNvPr id="5" name="Content Placeholder 2">
            <a:extLst>
              <a:ext uri="{FF2B5EF4-FFF2-40B4-BE49-F238E27FC236}">
                <a16:creationId xmlns:a16="http://schemas.microsoft.com/office/drawing/2014/main" id="{D6E39FC5-43CD-C24F-9592-8E004057ED81}"/>
              </a:ext>
            </a:extLst>
          </p:cNvPr>
          <p:cNvSpPr>
            <a:spLocks noGrp="1"/>
          </p:cNvSpPr>
          <p:nvPr>
            <p:ph idx="1"/>
          </p:nvPr>
        </p:nvSpPr>
        <p:spPr>
          <a:xfrm>
            <a:off x="646111" y="1600200"/>
            <a:ext cx="11094233" cy="3657600"/>
          </a:xfrm>
        </p:spPr>
        <p:txBody>
          <a:bodyPr>
            <a:normAutofit/>
          </a:bodyPr>
          <a:lstStyle/>
          <a:p>
            <a:pPr marL="0" indent="0">
              <a:buNone/>
            </a:pPr>
            <a:r>
              <a:rPr lang="en-GB" sz="2800" dirty="0">
                <a:latin typeface="Arial Rounded MT Bold" panose="020F0704030504030204" pitchFamily="34" charset="0"/>
              </a:rPr>
              <a:t>A homophone is a word that is pronounced the same as another word but differs in meaning. </a:t>
            </a:r>
          </a:p>
          <a:p>
            <a:pPr marL="0" indent="0">
              <a:buNone/>
            </a:pPr>
            <a:endParaRPr lang="en-GB" sz="2800" dirty="0">
              <a:latin typeface="Arial Rounded MT Bold" panose="020F0704030504030204" pitchFamily="34" charset="0"/>
            </a:endParaRPr>
          </a:p>
          <a:p>
            <a:pPr marL="0" indent="0">
              <a:buNone/>
            </a:pPr>
            <a:r>
              <a:rPr lang="en-GB" sz="2800" dirty="0">
                <a:latin typeface="Arial Rounded MT Bold" panose="020F0704030504030204" pitchFamily="34" charset="0"/>
              </a:rPr>
              <a:t>A homophone </a:t>
            </a:r>
            <a:r>
              <a:rPr lang="en-GB" sz="2800" u="sng" dirty="0">
                <a:latin typeface="Arial Rounded MT Bold" panose="020F0704030504030204" pitchFamily="34" charset="0"/>
              </a:rPr>
              <a:t>may</a:t>
            </a:r>
            <a:r>
              <a:rPr lang="en-GB" sz="2800" dirty="0">
                <a:latin typeface="Arial Rounded MT Bold" panose="020F0704030504030204" pitchFamily="34" charset="0"/>
              </a:rPr>
              <a:t> also differ in spelling. </a:t>
            </a:r>
          </a:p>
          <a:p>
            <a:pPr marL="0" indent="0">
              <a:buNone/>
            </a:pPr>
            <a:endParaRPr lang="en-GB" sz="2800" dirty="0">
              <a:latin typeface="Arial Rounded MT Bold" panose="020F0704030504030204" pitchFamily="34" charset="0"/>
            </a:endParaRPr>
          </a:p>
          <a:p>
            <a:pPr marL="0" indent="0">
              <a:buNone/>
            </a:pPr>
            <a:r>
              <a:rPr lang="en-GB" sz="2800" dirty="0">
                <a:latin typeface="Arial Rounded MT Bold" panose="020F0704030504030204" pitchFamily="34" charset="0"/>
              </a:rPr>
              <a:t>E.g. their, there, they’re</a:t>
            </a:r>
          </a:p>
        </p:txBody>
      </p:sp>
    </p:spTree>
    <p:extLst>
      <p:ext uri="{BB962C8B-B14F-4D97-AF65-F5344CB8AC3E}">
        <p14:creationId xmlns:p14="http://schemas.microsoft.com/office/powerpoint/2010/main" val="352993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dissolv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fontScale="90000"/>
          </a:bodyPr>
          <a:lstStyle/>
          <a:p>
            <a:r>
              <a:rPr lang="en-GB" dirty="0">
                <a:latin typeface="Arial Rounded MT Bold" panose="020F0704030504030204" pitchFamily="34" charset="0"/>
              </a:rPr>
              <a:t>Spot my mistakes and correct them!</a:t>
            </a:r>
          </a:p>
        </p:txBody>
      </p:sp>
      <p:sp>
        <p:nvSpPr>
          <p:cNvPr id="3" name="Content Placeholder 2"/>
          <p:cNvSpPr>
            <a:spLocks noGrp="1"/>
          </p:cNvSpPr>
          <p:nvPr>
            <p:ph idx="1"/>
          </p:nvPr>
        </p:nvSpPr>
        <p:spPr>
          <a:xfrm>
            <a:off x="1533165" y="1700809"/>
            <a:ext cx="9134835" cy="4525963"/>
          </a:xfrm>
        </p:spPr>
        <p:txBody>
          <a:bodyPr>
            <a:normAutofit/>
          </a:bodyPr>
          <a:lstStyle/>
          <a:p>
            <a:pPr marL="0" indent="0">
              <a:buNone/>
            </a:pPr>
            <a:r>
              <a:rPr lang="en-GB" sz="3600" dirty="0">
                <a:latin typeface="SassoonCRInfant" panose="02010503020300020003" pitchFamily="2" charset="0"/>
              </a:rPr>
              <a:t>“a shoe shine costs one penny,” replied Alfie. “I will have one please,” said the man.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177"/>
          <a:stretch/>
        </p:blipFill>
        <p:spPr bwMode="auto">
          <a:xfrm>
            <a:off x="7176121" y="4221088"/>
            <a:ext cx="3305175" cy="250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6710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p:spPr>
        <p:txBody>
          <a:bodyPr>
            <a:normAutofit fontScale="90000"/>
          </a:bodyPr>
          <a:lstStyle/>
          <a:p>
            <a:r>
              <a:rPr lang="en-GB" dirty="0">
                <a:latin typeface="Arial Rounded MT Bold" panose="020F0704030504030204" pitchFamily="34" charset="0"/>
              </a:rPr>
              <a:t>Spot my mistakes and correct them!</a:t>
            </a:r>
          </a:p>
        </p:txBody>
      </p:sp>
      <p:sp>
        <p:nvSpPr>
          <p:cNvPr id="3" name="Content Placeholder 2"/>
          <p:cNvSpPr>
            <a:spLocks noGrp="1"/>
          </p:cNvSpPr>
          <p:nvPr>
            <p:ph idx="1"/>
          </p:nvPr>
        </p:nvSpPr>
        <p:spPr>
          <a:xfrm>
            <a:off x="1533165" y="1700809"/>
            <a:ext cx="9134835" cy="4525963"/>
          </a:xfrm>
        </p:spPr>
        <p:txBody>
          <a:bodyPr>
            <a:normAutofit/>
          </a:bodyPr>
          <a:lstStyle/>
          <a:p>
            <a:pPr marL="0" indent="0">
              <a:buNone/>
            </a:pPr>
            <a:r>
              <a:rPr lang="en-GB" sz="3600" dirty="0">
                <a:latin typeface="SassoonCRInfant" panose="02010503020300020003" pitchFamily="2" charset="0"/>
              </a:rPr>
              <a:t>Alfie said “All done sir.”</a:t>
            </a:r>
          </a:p>
          <a:p>
            <a:pPr marL="0" indent="0">
              <a:buNone/>
            </a:pPr>
            <a:r>
              <a:rPr lang="en-GB" sz="3600" dirty="0">
                <a:latin typeface="SassoonCRInfant" panose="02010503020300020003" pitchFamily="2" charset="0"/>
              </a:rPr>
              <a:t>“Thank you.” Said the customer.</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177"/>
          <a:stretch/>
        </p:blipFill>
        <p:spPr bwMode="auto">
          <a:xfrm>
            <a:off x="7176121" y="4221088"/>
            <a:ext cx="3305175" cy="250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767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77FB36-0874-9642-BF90-5BFAD0661653}"/>
              </a:ext>
            </a:extLst>
          </p:cNvPr>
          <p:cNvPicPr>
            <a:picLocks noChangeAspect="1"/>
          </p:cNvPicPr>
          <p:nvPr/>
        </p:nvPicPr>
        <p:blipFill>
          <a:blip r:embed="rId3"/>
          <a:stretch>
            <a:fillRect/>
          </a:stretch>
        </p:blipFill>
        <p:spPr>
          <a:xfrm>
            <a:off x="7664271" y="0"/>
            <a:ext cx="4527729" cy="6858000"/>
          </a:xfrm>
          <a:prstGeom prst="rect">
            <a:avLst/>
          </a:prstGeom>
        </p:spPr>
      </p:pic>
      <p:sp>
        <p:nvSpPr>
          <p:cNvPr id="5" name="Title 1">
            <a:extLst>
              <a:ext uri="{FF2B5EF4-FFF2-40B4-BE49-F238E27FC236}">
                <a16:creationId xmlns:a16="http://schemas.microsoft.com/office/drawing/2014/main" id="{ED670245-3B0F-1E47-BB36-02B5D462CE80}"/>
              </a:ext>
            </a:extLst>
          </p:cNvPr>
          <p:cNvSpPr>
            <a:spLocks noGrp="1"/>
          </p:cNvSpPr>
          <p:nvPr>
            <p:ph type="title"/>
          </p:nvPr>
        </p:nvSpPr>
        <p:spPr>
          <a:xfrm>
            <a:off x="2438400" y="0"/>
            <a:ext cx="3003730" cy="1143000"/>
          </a:xfrm>
        </p:spPr>
        <p:txBody>
          <a:bodyPr>
            <a:normAutofit/>
          </a:bodyPr>
          <a:lstStyle/>
          <a:p>
            <a:r>
              <a:rPr lang="en-GB" u="sng" dirty="0">
                <a:latin typeface="Arial Rounded MT Bold" panose="020F0704030504030204" pitchFamily="34" charset="0"/>
              </a:rPr>
              <a:t>Your Task</a:t>
            </a:r>
          </a:p>
        </p:txBody>
      </p:sp>
      <p:sp>
        <p:nvSpPr>
          <p:cNvPr id="6" name="TextBox 5">
            <a:extLst>
              <a:ext uri="{FF2B5EF4-FFF2-40B4-BE49-F238E27FC236}">
                <a16:creationId xmlns:a16="http://schemas.microsoft.com/office/drawing/2014/main" id="{0AA9ECBE-2DEA-9E45-80C4-E2F0897FB402}"/>
              </a:ext>
            </a:extLst>
          </p:cNvPr>
          <p:cNvSpPr txBox="1"/>
          <p:nvPr/>
        </p:nvSpPr>
        <p:spPr>
          <a:xfrm>
            <a:off x="146957" y="1143000"/>
            <a:ext cx="7184572" cy="4524315"/>
          </a:xfrm>
          <a:prstGeom prst="rect">
            <a:avLst/>
          </a:prstGeom>
          <a:noFill/>
        </p:spPr>
        <p:txBody>
          <a:bodyPr wrap="square" rtlCol="0">
            <a:spAutoFit/>
          </a:bodyPr>
          <a:lstStyle/>
          <a:p>
            <a:r>
              <a:rPr lang="en-US" sz="2400" dirty="0">
                <a:latin typeface="Arial Rounded MT Bold" panose="020F0704030504030204" pitchFamily="34" charset="77"/>
              </a:rPr>
              <a:t>Imagine you are out on a walk with your friend or parent and you see an unknown creature trying to capture someone on a bike (image to the left).</a:t>
            </a:r>
          </a:p>
          <a:p>
            <a:endParaRPr lang="en-US" sz="2400" dirty="0">
              <a:latin typeface="Arial Rounded MT Bold" panose="020F0704030504030204" pitchFamily="34" charset="77"/>
            </a:endParaRPr>
          </a:p>
          <a:p>
            <a:r>
              <a:rPr lang="en-US" sz="2400" dirty="0">
                <a:latin typeface="Arial Rounded MT Bold" panose="020F0704030504030204" pitchFamily="34" charset="77"/>
              </a:rPr>
              <a:t>I would like you to write a least 5 pieces of effective dialogue remembering new speaker, new line.</a:t>
            </a:r>
          </a:p>
          <a:p>
            <a:endParaRPr lang="en-US" sz="2400" dirty="0">
              <a:latin typeface="Arial Rounded MT Bold" panose="020F0704030504030204" pitchFamily="34" charset="77"/>
            </a:endParaRPr>
          </a:p>
          <a:p>
            <a:r>
              <a:rPr lang="en-US" sz="2400" dirty="0">
                <a:latin typeface="Arial Rounded MT Bold" panose="020F0704030504030204" pitchFamily="34" charset="77"/>
              </a:rPr>
              <a:t>You must have a range of synonyms for said and include appropriate adverbs and actions of the characters. </a:t>
            </a:r>
          </a:p>
        </p:txBody>
      </p:sp>
    </p:spTree>
    <p:extLst>
      <p:ext uri="{BB962C8B-B14F-4D97-AF65-F5344CB8AC3E}">
        <p14:creationId xmlns:p14="http://schemas.microsoft.com/office/powerpoint/2010/main" val="2295143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mirror&#10;&#10;Description automatically generated">
            <a:extLst>
              <a:ext uri="{FF2B5EF4-FFF2-40B4-BE49-F238E27FC236}">
                <a16:creationId xmlns:a16="http://schemas.microsoft.com/office/drawing/2014/main" id="{5DD2A602-842A-C444-95CD-B5D5CA959F97}"/>
              </a:ext>
            </a:extLst>
          </p:cNvPr>
          <p:cNvPicPr>
            <a:picLocks noChangeAspect="1"/>
          </p:cNvPicPr>
          <p:nvPr/>
        </p:nvPicPr>
        <p:blipFill rotWithShape="1">
          <a:blip r:embed="rId3"/>
          <a:srcRect l="13472" t="9510" r="11250" b="8977"/>
          <a:stretch/>
        </p:blipFill>
        <p:spPr>
          <a:xfrm>
            <a:off x="696986" y="0"/>
            <a:ext cx="10935964" cy="6779490"/>
          </a:xfrm>
          <a:prstGeom prst="rect">
            <a:avLst/>
          </a:prstGeom>
        </p:spPr>
      </p:pic>
    </p:spTree>
    <p:extLst>
      <p:ext uri="{BB962C8B-B14F-4D97-AF65-F5344CB8AC3E}">
        <p14:creationId xmlns:p14="http://schemas.microsoft.com/office/powerpoint/2010/main" val="3271065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Arial Rounded MT Bold" panose="020F0704030504030204" pitchFamily="34" charset="0"/>
              </a:rPr>
              <a:t>Where should the inverted commas go?</a:t>
            </a:r>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0656" t="28307" r="14179" b="50000"/>
          <a:stretch/>
        </p:blipFill>
        <p:spPr bwMode="auto">
          <a:xfrm>
            <a:off x="1631504" y="1844824"/>
            <a:ext cx="8794993"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933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6102" y="127681"/>
            <a:ext cx="9144000" cy="1143000"/>
          </a:xfrm>
        </p:spPr>
        <p:txBody>
          <a:bodyPr>
            <a:normAutofit/>
          </a:bodyPr>
          <a:lstStyle/>
          <a:p>
            <a:r>
              <a:rPr lang="en-GB" dirty="0">
                <a:latin typeface="Arial Rounded MT Bold" panose="020F0704030504030204" pitchFamily="34" charset="0"/>
              </a:rPr>
              <a:t>Bet you can do this SATs question!</a:t>
            </a:r>
          </a:p>
        </p:txBody>
      </p:sp>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0873" t="28716" r="13838" b="26235"/>
          <a:stretch/>
        </p:blipFill>
        <p:spPr bwMode="auto">
          <a:xfrm>
            <a:off x="1847528" y="1628800"/>
            <a:ext cx="8622574"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2483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fontScale="90000"/>
          </a:bodyPr>
          <a:lstStyle/>
          <a:p>
            <a:r>
              <a:rPr lang="en-GB" dirty="0">
                <a:latin typeface="Arial Rounded MT Bold" panose="020F0704030504030204" pitchFamily="34" charset="0"/>
              </a:rPr>
              <a:t>The </a:t>
            </a:r>
            <a:r>
              <a:rPr lang="en-GB" dirty="0" err="1">
                <a:latin typeface="Arial Rounded MT Bold" panose="020F0704030504030204" pitchFamily="34" charset="0"/>
              </a:rPr>
              <a:t>SPaG</a:t>
            </a:r>
            <a:r>
              <a:rPr lang="en-GB" dirty="0">
                <a:latin typeface="Arial Rounded MT Bold" panose="020F0704030504030204" pitchFamily="34" charset="0"/>
              </a:rPr>
              <a:t> tests are easy when you know how…</a:t>
            </a:r>
          </a:p>
        </p:txBody>
      </p:sp>
      <p:pic>
        <p:nvPicPr>
          <p:cNvPr id="410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784" t="28227" r="14523" b="48290"/>
          <a:stretch/>
        </p:blipFill>
        <p:spPr bwMode="auto">
          <a:xfrm>
            <a:off x="486941" y="1807501"/>
            <a:ext cx="11218118" cy="3242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2973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fontScale="90000"/>
          </a:bodyPr>
          <a:lstStyle/>
          <a:p>
            <a:r>
              <a:rPr lang="en-GB" dirty="0">
                <a:latin typeface="Arial Rounded MT Bold" panose="020F0704030504030204" pitchFamily="34" charset="0"/>
              </a:rPr>
              <a:t>Hmm... Remember what we’ve learnt</a:t>
            </a:r>
          </a:p>
        </p:txBody>
      </p:sp>
      <p:pic>
        <p:nvPicPr>
          <p:cNvPr id="4102"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40668" t="28835" r="14582" b="26115"/>
          <a:stretch/>
        </p:blipFill>
        <p:spPr bwMode="auto">
          <a:xfrm>
            <a:off x="1654518" y="1297497"/>
            <a:ext cx="9334610" cy="5285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8463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a:bodyPr>
          <a:lstStyle/>
          <a:p>
            <a:r>
              <a:rPr lang="en-GB" sz="4800" dirty="0">
                <a:latin typeface="Arial Rounded MT Bold" panose="020F0704030504030204" pitchFamily="34" charset="0"/>
              </a:rPr>
              <a:t>You can do this </a:t>
            </a:r>
            <a:r>
              <a:rPr lang="en-GB" sz="4800" dirty="0">
                <a:latin typeface="Arial Rounded MT Bold" panose="020F0704030504030204" pitchFamily="34" charset="0"/>
                <a:sym typeface="Wingdings" pitchFamily="2" charset="2"/>
              </a:rPr>
              <a:t></a:t>
            </a:r>
            <a:endParaRPr lang="en-GB" sz="4800" dirty="0">
              <a:latin typeface="Arial Rounded MT Bold" panose="020F0704030504030204" pitchFamily="34" charset="0"/>
            </a:endParaRPr>
          </a:p>
        </p:txBody>
      </p:sp>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398" t="28247" r="13909" b="26704"/>
          <a:stretch/>
        </p:blipFill>
        <p:spPr bwMode="auto">
          <a:xfrm>
            <a:off x="1598831" y="1553851"/>
            <a:ext cx="9069169" cy="5029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2212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397" y="210201"/>
            <a:ext cx="9404723" cy="1400530"/>
          </a:xfrm>
        </p:spPr>
        <p:txBody>
          <a:bodyPr/>
          <a:lstStyle/>
          <a:p>
            <a:r>
              <a:rPr lang="en-GB" dirty="0">
                <a:latin typeface="Arial Rounded MT Bold" panose="020F0704030504030204" pitchFamily="34" charset="0"/>
              </a:rPr>
              <a:t>Homophones</a:t>
            </a:r>
          </a:p>
        </p:txBody>
      </p:sp>
      <p:sp>
        <p:nvSpPr>
          <p:cNvPr id="3" name="Content Placeholder 2"/>
          <p:cNvSpPr>
            <a:spLocks noGrp="1"/>
          </p:cNvSpPr>
          <p:nvPr>
            <p:ph idx="1"/>
          </p:nvPr>
        </p:nvSpPr>
        <p:spPr>
          <a:xfrm>
            <a:off x="1775520" y="1484784"/>
            <a:ext cx="8229600" cy="5373216"/>
          </a:xfrm>
        </p:spPr>
        <p:txBody>
          <a:bodyPr>
            <a:normAutofit/>
          </a:bodyPr>
          <a:lstStyle/>
          <a:p>
            <a:r>
              <a:rPr lang="en-GB" sz="4400" dirty="0">
                <a:latin typeface="Arial Rounded MT Bold" panose="020F0704030504030204" pitchFamily="34" charset="0"/>
              </a:rPr>
              <a:t>bridal</a:t>
            </a:r>
          </a:p>
          <a:p>
            <a:pPr marL="0" indent="0">
              <a:buNone/>
            </a:pPr>
            <a:endParaRPr lang="en-GB" sz="4400" dirty="0">
              <a:latin typeface="Arial Rounded MT Bold" panose="020F0704030504030204" pitchFamily="34" charset="0"/>
            </a:endParaRPr>
          </a:p>
          <a:p>
            <a:endParaRPr lang="en-GB" sz="4400" dirty="0">
              <a:latin typeface="Arial Rounded MT Bold" panose="020F0704030504030204" pitchFamily="34" charset="0"/>
            </a:endParaRPr>
          </a:p>
          <a:p>
            <a:endParaRPr lang="en-GB" sz="4400" dirty="0">
              <a:latin typeface="Arial Rounded MT Bold" panose="020F0704030504030204" pitchFamily="34" charset="0"/>
            </a:endParaRPr>
          </a:p>
          <a:p>
            <a:r>
              <a:rPr lang="en-GB" sz="4400" dirty="0">
                <a:latin typeface="Arial Rounded MT Bold" panose="020F0704030504030204" pitchFamily="34" charset="0"/>
              </a:rPr>
              <a:t>bridle</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542" t="8632" r="18785" b="9124"/>
          <a:stretch/>
        </p:blipFill>
        <p:spPr bwMode="auto">
          <a:xfrm>
            <a:off x="4223792" y="1354047"/>
            <a:ext cx="2125232" cy="2567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191" b="12270"/>
          <a:stretch/>
        </p:blipFill>
        <p:spPr bwMode="auto">
          <a:xfrm>
            <a:off x="4049090" y="4365105"/>
            <a:ext cx="3020627" cy="2339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122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500" fill="hold"/>
                                        <p:tgtEl>
                                          <p:spTgt spid="1027"/>
                                        </p:tgtEl>
                                        <p:attrNameLst>
                                          <p:attrName>ppt_w</p:attrName>
                                        </p:attrNameLst>
                                      </p:cBhvr>
                                      <p:tavLst>
                                        <p:tav tm="0">
                                          <p:val>
                                            <p:fltVal val="0"/>
                                          </p:val>
                                        </p:tav>
                                        <p:tav tm="100000">
                                          <p:val>
                                            <p:strVal val="#ppt_w"/>
                                          </p:val>
                                        </p:tav>
                                      </p:tavLst>
                                    </p:anim>
                                    <p:anim calcmode="lin" valueType="num">
                                      <p:cBhvr>
                                        <p:cTn id="13" dur="500" fill="hold"/>
                                        <p:tgtEl>
                                          <p:spTgt spid="1027"/>
                                        </p:tgtEl>
                                        <p:attrNameLst>
                                          <p:attrName>ppt_h</p:attrName>
                                        </p:attrNameLst>
                                      </p:cBhvr>
                                      <p:tavLst>
                                        <p:tav tm="0">
                                          <p:val>
                                            <p:fltVal val="0"/>
                                          </p:val>
                                        </p:tav>
                                        <p:tav tm="100000">
                                          <p:val>
                                            <p:strVal val="#ppt_h"/>
                                          </p:val>
                                        </p:tav>
                                      </p:tavLst>
                                    </p:anim>
                                    <p:animEffect transition="in" filter="fade">
                                      <p:cBhvr>
                                        <p:cTn id="14"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Rounded MT Bold" panose="020F0704030504030204" pitchFamily="34" charset="0"/>
              </a:rPr>
              <a:t>Homophones</a:t>
            </a:r>
          </a:p>
        </p:txBody>
      </p:sp>
      <p:sp>
        <p:nvSpPr>
          <p:cNvPr id="3" name="Content Placeholder 2"/>
          <p:cNvSpPr>
            <a:spLocks noGrp="1"/>
          </p:cNvSpPr>
          <p:nvPr>
            <p:ph idx="1"/>
          </p:nvPr>
        </p:nvSpPr>
        <p:spPr>
          <a:xfrm>
            <a:off x="1524000" y="1484784"/>
            <a:ext cx="9108504" cy="5373216"/>
          </a:xfrm>
        </p:spPr>
        <p:txBody>
          <a:bodyPr>
            <a:normAutofit fontScale="85000" lnSpcReduction="20000"/>
          </a:bodyPr>
          <a:lstStyle/>
          <a:p>
            <a:pPr marL="0" indent="0">
              <a:buNone/>
            </a:pPr>
            <a:r>
              <a:rPr lang="en-GB" sz="4400" dirty="0">
                <a:latin typeface="Arial Rounded MT Bold" panose="020F0704030504030204" pitchFamily="34" charset="0"/>
              </a:rPr>
              <a:t>A boy went to horse riding school on Saturday. “Hello,” he said. “Am I _____________ to ride that horse there?”</a:t>
            </a:r>
          </a:p>
          <a:p>
            <a:pPr marL="0" indent="0">
              <a:buNone/>
            </a:pPr>
            <a:r>
              <a:rPr lang="en-GB" sz="4400" dirty="0">
                <a:latin typeface="Arial Rounded MT Bold" panose="020F0704030504030204" pitchFamily="34" charset="0"/>
              </a:rPr>
              <a:t>“Certainly,” replied the trainer. “Make sure the _____________ is nice and tight and follow the _____________ of cones.”</a:t>
            </a:r>
          </a:p>
          <a:p>
            <a:pPr marL="0" indent="0">
              <a:buNone/>
            </a:pPr>
            <a:r>
              <a:rPr lang="en-GB" sz="4400" dirty="0">
                <a:latin typeface="Arial Rounded MT Bold" panose="020F0704030504030204" pitchFamily="34" charset="0"/>
              </a:rPr>
              <a:t>The boy smiled and began to ride.</a:t>
            </a:r>
          </a:p>
          <a:p>
            <a:pPr marL="0" indent="0">
              <a:buNone/>
            </a:pPr>
            <a:r>
              <a:rPr lang="en-GB" sz="4400" dirty="0">
                <a:latin typeface="Arial Rounded MT Bold" panose="020F0704030504030204" pitchFamily="34" charset="0"/>
              </a:rPr>
              <a:t>“Please don’t _____________ the reins on the horse’s neck,” the trainer added as the boy ran off.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7737" y="0"/>
            <a:ext cx="1368152" cy="1398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2658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6000" dirty="0">
                <a:latin typeface="Arial Rounded MT Bold" panose="020F0704030504030204" pitchFamily="34" charset="0"/>
              </a:rPr>
              <a:t>cereal</a:t>
            </a:r>
          </a:p>
          <a:p>
            <a:pPr marL="0" indent="0">
              <a:buNone/>
            </a:pPr>
            <a:endParaRPr lang="en-GB" sz="6000" dirty="0">
              <a:latin typeface="Arial Rounded MT Bold" panose="020F0704030504030204" pitchFamily="34" charset="0"/>
            </a:endParaRPr>
          </a:p>
          <a:p>
            <a:pPr marL="0" indent="0">
              <a:buNone/>
            </a:pPr>
            <a:endParaRPr lang="en-GB" sz="6000" dirty="0">
              <a:latin typeface="Arial Rounded MT Bold" panose="020F0704030504030204" pitchFamily="34" charset="0"/>
            </a:endParaRPr>
          </a:p>
          <a:p>
            <a:pPr marL="0" indent="0">
              <a:buNone/>
            </a:pPr>
            <a:r>
              <a:rPr lang="en-GB" sz="6000" dirty="0">
                <a:latin typeface="Arial Rounded MT Bold" panose="020F0704030504030204" pitchFamily="34" charset="0"/>
              </a:rPr>
              <a:t>serial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888" y="1484784"/>
            <a:ext cx="4572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U-Turn Arrow 3"/>
          <p:cNvSpPr/>
          <p:nvPr/>
        </p:nvSpPr>
        <p:spPr>
          <a:xfrm>
            <a:off x="4295800" y="4725144"/>
            <a:ext cx="1656184" cy="180020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U-Turn Arrow 7"/>
          <p:cNvSpPr/>
          <p:nvPr/>
        </p:nvSpPr>
        <p:spPr>
          <a:xfrm>
            <a:off x="6312024" y="4747430"/>
            <a:ext cx="1656184" cy="180020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U-Turn Arrow 8"/>
          <p:cNvSpPr/>
          <p:nvPr/>
        </p:nvSpPr>
        <p:spPr>
          <a:xfrm>
            <a:off x="8328248" y="4725144"/>
            <a:ext cx="1656184" cy="180020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Title 1">
            <a:extLst>
              <a:ext uri="{FF2B5EF4-FFF2-40B4-BE49-F238E27FC236}">
                <a16:creationId xmlns:a16="http://schemas.microsoft.com/office/drawing/2014/main" id="{05F7CC47-EC69-3244-A43F-E2D468E6928E}"/>
              </a:ext>
            </a:extLst>
          </p:cNvPr>
          <p:cNvSpPr>
            <a:spLocks noGrp="1"/>
          </p:cNvSpPr>
          <p:nvPr>
            <p:ph type="title"/>
          </p:nvPr>
        </p:nvSpPr>
        <p:spPr>
          <a:xfrm>
            <a:off x="600397" y="210201"/>
            <a:ext cx="9404723" cy="1400530"/>
          </a:xfrm>
        </p:spPr>
        <p:txBody>
          <a:bodyPr/>
          <a:lstStyle/>
          <a:p>
            <a:r>
              <a:rPr lang="en-GB" dirty="0">
                <a:latin typeface="Arial Rounded MT Bold" panose="020F0704030504030204" pitchFamily="34" charset="0"/>
              </a:rPr>
              <a:t>Homophones</a:t>
            </a:r>
          </a:p>
        </p:txBody>
      </p:sp>
    </p:spTree>
    <p:extLst>
      <p:ext uri="{BB962C8B-B14F-4D97-AF65-F5344CB8AC3E}">
        <p14:creationId xmlns:p14="http://schemas.microsoft.com/office/powerpoint/2010/main" val="2917310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Rounded MT Bold" panose="020F0704030504030204" pitchFamily="34" charset="0"/>
              </a:rPr>
              <a:t>Homophones – cereal or serial? </a:t>
            </a:r>
          </a:p>
        </p:txBody>
      </p:sp>
      <p:sp>
        <p:nvSpPr>
          <p:cNvPr id="3" name="Content Placeholder 2"/>
          <p:cNvSpPr>
            <a:spLocks noGrp="1"/>
          </p:cNvSpPr>
          <p:nvPr>
            <p:ph idx="1"/>
          </p:nvPr>
        </p:nvSpPr>
        <p:spPr>
          <a:xfrm>
            <a:off x="1524000" y="1600200"/>
            <a:ext cx="9144000" cy="5257800"/>
          </a:xfrm>
        </p:spPr>
        <p:txBody>
          <a:bodyPr>
            <a:normAutofit/>
          </a:bodyPr>
          <a:lstStyle/>
          <a:p>
            <a:pPr marL="0" indent="0">
              <a:buNone/>
            </a:pPr>
            <a:r>
              <a:rPr lang="en-GB" sz="3200" dirty="0">
                <a:latin typeface="SassoonCRInfant" panose="02010503020300020003" pitchFamily="2" charset="0"/>
              </a:rPr>
              <a:t>Anthony watched the ______________ drama that was on TV.</a:t>
            </a:r>
          </a:p>
          <a:p>
            <a:pPr marL="0" indent="0">
              <a:buNone/>
            </a:pPr>
            <a:endParaRPr lang="en-GB" sz="3200" dirty="0">
              <a:latin typeface="SassoonCRInfant" panose="02010503020300020003" pitchFamily="2" charset="0"/>
            </a:endParaRPr>
          </a:p>
          <a:p>
            <a:pPr marL="0" indent="0">
              <a:buNone/>
            </a:pPr>
            <a:r>
              <a:rPr lang="en-GB" sz="3200" dirty="0">
                <a:latin typeface="SassoonCRInfant" panose="02010503020300020003" pitchFamily="2" charset="0"/>
              </a:rPr>
              <a:t>Mr. Douglas bought his favourite ______________ from the shop.</a:t>
            </a:r>
          </a:p>
          <a:p>
            <a:pPr marL="0" indent="0">
              <a:buNone/>
            </a:pPr>
            <a:endParaRPr lang="en-GB" sz="3200" dirty="0">
              <a:latin typeface="SassoonCRInfant" panose="02010503020300020003" pitchFamily="2" charset="0"/>
            </a:endParaRPr>
          </a:p>
          <a:p>
            <a:pPr marL="0" indent="0">
              <a:buNone/>
            </a:pPr>
            <a:r>
              <a:rPr lang="en-GB" sz="3200" dirty="0">
                <a:latin typeface="SassoonCRInfant" panose="02010503020300020003" pitchFamily="2" charset="0"/>
              </a:rPr>
              <a:t>Mr. Douglas called Gabi a ______________ chatterbox!</a:t>
            </a:r>
          </a:p>
          <a:p>
            <a:pPr marL="0" indent="0">
              <a:buNone/>
            </a:pPr>
            <a:endParaRPr lang="en-GB" sz="3200" dirty="0">
              <a:latin typeface="SassoonCRInfant" panose="02010503020300020003" pitchFamily="2" charset="0"/>
            </a:endParaRPr>
          </a:p>
          <a:p>
            <a:pPr marL="0" indent="0">
              <a:buNone/>
            </a:pPr>
            <a:endParaRPr lang="en-GB" sz="3200" dirty="0">
              <a:latin typeface="SassoonCRInfant" panose="02010503020300020003" pitchFamily="2" charset="0"/>
            </a:endParaRPr>
          </a:p>
        </p:txBody>
      </p:sp>
    </p:spTree>
    <p:extLst>
      <p:ext uri="{BB962C8B-B14F-4D97-AF65-F5344CB8AC3E}">
        <p14:creationId xmlns:p14="http://schemas.microsoft.com/office/powerpoint/2010/main" val="3534732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600200"/>
            <a:ext cx="9144000" cy="5257800"/>
          </a:xfrm>
        </p:spPr>
        <p:txBody>
          <a:bodyPr>
            <a:normAutofit fontScale="85000" lnSpcReduction="20000"/>
          </a:bodyPr>
          <a:lstStyle/>
          <a:p>
            <a:pPr marL="0" indent="0">
              <a:buNone/>
            </a:pPr>
            <a:r>
              <a:rPr lang="en-GB" sz="6000" dirty="0">
                <a:solidFill>
                  <a:srgbClr val="FF0000"/>
                </a:solidFill>
                <a:latin typeface="Arial Rounded MT Bold" panose="020F0704030504030204" pitchFamily="34" charset="0"/>
              </a:rPr>
              <a:t>compliment</a:t>
            </a:r>
            <a:r>
              <a:rPr lang="en-GB" sz="6000" dirty="0">
                <a:latin typeface="Arial Rounded MT Bold" panose="020F0704030504030204" pitchFamily="34" charset="0"/>
              </a:rPr>
              <a:t> – to say something nice about a person.</a:t>
            </a:r>
          </a:p>
          <a:p>
            <a:pPr marL="0" indent="0">
              <a:buNone/>
            </a:pPr>
            <a:endParaRPr lang="en-GB" sz="6000" dirty="0">
              <a:latin typeface="Arial Rounded MT Bold" panose="020F0704030504030204" pitchFamily="34" charset="0"/>
            </a:endParaRPr>
          </a:p>
          <a:p>
            <a:pPr marL="0" indent="0">
              <a:buNone/>
            </a:pPr>
            <a:endParaRPr lang="en-GB" sz="6000" dirty="0">
              <a:latin typeface="Arial Rounded MT Bold" panose="020F0704030504030204" pitchFamily="34" charset="0"/>
            </a:endParaRPr>
          </a:p>
          <a:p>
            <a:pPr marL="0" indent="0">
              <a:buNone/>
            </a:pPr>
            <a:r>
              <a:rPr lang="en-GB" sz="6000" dirty="0">
                <a:solidFill>
                  <a:srgbClr val="FF0000"/>
                </a:solidFill>
                <a:latin typeface="Arial Rounded MT Bold" panose="020F0704030504030204" pitchFamily="34" charset="0"/>
              </a:rPr>
              <a:t>complement</a:t>
            </a:r>
            <a:r>
              <a:rPr lang="en-GB" sz="6000" dirty="0">
                <a:latin typeface="Arial Rounded MT Bold" panose="020F0704030504030204" pitchFamily="34" charset="0"/>
              </a:rPr>
              <a:t> – things that go well together.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6160" y="2925767"/>
            <a:ext cx="2900554" cy="2106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a:extLst>
              <a:ext uri="{FF2B5EF4-FFF2-40B4-BE49-F238E27FC236}">
                <a16:creationId xmlns:a16="http://schemas.microsoft.com/office/drawing/2014/main" id="{C8F1F74E-90D4-1B4E-8AAB-3860334C8D71}"/>
              </a:ext>
            </a:extLst>
          </p:cNvPr>
          <p:cNvSpPr>
            <a:spLocks noGrp="1"/>
          </p:cNvSpPr>
          <p:nvPr>
            <p:ph type="title"/>
          </p:nvPr>
        </p:nvSpPr>
        <p:spPr>
          <a:xfrm>
            <a:off x="600397" y="210201"/>
            <a:ext cx="9404723" cy="1400530"/>
          </a:xfrm>
        </p:spPr>
        <p:txBody>
          <a:bodyPr/>
          <a:lstStyle/>
          <a:p>
            <a:r>
              <a:rPr lang="en-GB" dirty="0">
                <a:latin typeface="Arial Rounded MT Bold" panose="020F0704030504030204" pitchFamily="34" charset="0"/>
              </a:rPr>
              <a:t>Homophones</a:t>
            </a:r>
          </a:p>
        </p:txBody>
      </p:sp>
    </p:spTree>
    <p:extLst>
      <p:ext uri="{BB962C8B-B14F-4D97-AF65-F5344CB8AC3E}">
        <p14:creationId xmlns:p14="http://schemas.microsoft.com/office/powerpoint/2010/main" val="972357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8808" y="1124744"/>
            <a:ext cx="9129192" cy="5733256"/>
          </a:xfrm>
        </p:spPr>
        <p:txBody>
          <a:bodyPr>
            <a:normAutofit/>
          </a:bodyPr>
          <a:lstStyle/>
          <a:p>
            <a:pPr marL="0" indent="0">
              <a:buNone/>
            </a:pPr>
            <a:r>
              <a:rPr lang="en-GB" sz="3200" dirty="0">
                <a:latin typeface="Arial Rounded MT Bold" panose="020F0704030504030204" pitchFamily="34" charset="0"/>
              </a:rPr>
              <a:t>“I like your new hairstyle,” Mr. Douglas said to Miss. Whitehouse.</a:t>
            </a:r>
          </a:p>
          <a:p>
            <a:pPr marL="0" indent="0">
              <a:buNone/>
            </a:pPr>
            <a:r>
              <a:rPr lang="en-GB" sz="3200" dirty="0">
                <a:latin typeface="Arial Rounded MT Bold" panose="020F0704030504030204" pitchFamily="34" charset="0"/>
              </a:rPr>
              <a:t>“Thanks for the </a:t>
            </a:r>
            <a:r>
              <a:rPr lang="en-GB" sz="3200" b="1" dirty="0">
                <a:latin typeface="Arial Rounded MT Bold" panose="020F0704030504030204" pitchFamily="34" charset="0"/>
              </a:rPr>
              <a:t>complement / compliment</a:t>
            </a:r>
            <a:r>
              <a:rPr lang="en-GB" sz="3200" dirty="0">
                <a:latin typeface="Arial Rounded MT Bold" panose="020F0704030504030204" pitchFamily="34" charset="0"/>
              </a:rPr>
              <a:t>,” Miss. Whitehouse replied. </a:t>
            </a:r>
          </a:p>
        </p:txBody>
      </p:sp>
      <p:pic>
        <p:nvPicPr>
          <p:cNvPr id="4100" name="Picture 4" descr="Image result for hair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864" y="3645025"/>
            <a:ext cx="2514600"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763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8808" y="1124744"/>
            <a:ext cx="9129192" cy="5733256"/>
          </a:xfrm>
        </p:spPr>
        <p:txBody>
          <a:bodyPr>
            <a:normAutofit/>
          </a:bodyPr>
          <a:lstStyle/>
          <a:p>
            <a:pPr marL="0" indent="0">
              <a:buNone/>
            </a:pPr>
            <a:r>
              <a:rPr lang="en-GB" sz="2800" dirty="0">
                <a:latin typeface="Arial Rounded MT Bold" panose="020F0704030504030204" pitchFamily="34" charset="0"/>
              </a:rPr>
              <a:t>“I like your new hairstyle,” Mr. Douglas said to Miss. Whitehouse.</a:t>
            </a:r>
          </a:p>
          <a:p>
            <a:pPr marL="0" indent="0">
              <a:buNone/>
            </a:pPr>
            <a:r>
              <a:rPr lang="en-GB" sz="2800" dirty="0">
                <a:latin typeface="Arial Rounded MT Bold" panose="020F0704030504030204" pitchFamily="34" charset="0"/>
              </a:rPr>
              <a:t>“Thanks for the</a:t>
            </a:r>
            <a:r>
              <a:rPr lang="en-GB" sz="6000" b="1" dirty="0">
                <a:solidFill>
                  <a:srgbClr val="00B050"/>
                </a:solidFill>
                <a:latin typeface="Arial Rounded MT Bold" panose="020F0704030504030204" pitchFamily="34" charset="0"/>
              </a:rPr>
              <a:t> compliment</a:t>
            </a:r>
            <a:r>
              <a:rPr lang="en-GB" sz="2800" dirty="0">
                <a:latin typeface="Arial Rounded MT Bold" panose="020F0704030504030204" pitchFamily="34" charset="0"/>
              </a:rPr>
              <a:t>,” Miss. Whitehouse replied. </a:t>
            </a:r>
          </a:p>
        </p:txBody>
      </p:sp>
      <p:pic>
        <p:nvPicPr>
          <p:cNvPr id="4100" name="Picture 4" descr="Image result for hair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864" y="3645025"/>
            <a:ext cx="2514600"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4418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1013</Words>
  <Application>Microsoft Macintosh PowerPoint</Application>
  <PresentationFormat>Widescreen</PresentationFormat>
  <Paragraphs>148</Paragraphs>
  <Slides>28</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 Rounded MT Bold</vt:lpstr>
      <vt:lpstr>Calibri</vt:lpstr>
      <vt:lpstr>Century Gothic</vt:lpstr>
      <vt:lpstr>SassoonCRInfant</vt:lpstr>
      <vt:lpstr>Wingdings 3</vt:lpstr>
      <vt:lpstr>Ion</vt:lpstr>
      <vt:lpstr>PowerPoint Presentation</vt:lpstr>
      <vt:lpstr>What is a homophone?</vt:lpstr>
      <vt:lpstr>Homophones</vt:lpstr>
      <vt:lpstr>Homophones</vt:lpstr>
      <vt:lpstr>Homophones</vt:lpstr>
      <vt:lpstr>Homophones – cereal or serial? </vt:lpstr>
      <vt:lpstr>Homophones</vt:lpstr>
      <vt:lpstr>PowerPoint Presentation</vt:lpstr>
      <vt:lpstr>PowerPoint Presentation</vt:lpstr>
      <vt:lpstr>PowerPoint Presentation</vt:lpstr>
      <vt:lpstr>PowerPoint Presentation</vt:lpstr>
      <vt:lpstr>PowerPoint Presentation</vt:lpstr>
      <vt:lpstr>Inverted commas aka speech marks</vt:lpstr>
      <vt:lpstr>PowerPoint Presentation</vt:lpstr>
      <vt:lpstr>Examples</vt:lpstr>
      <vt:lpstr>Inverted commas checklist</vt:lpstr>
      <vt:lpstr>Inverted commas checklist</vt:lpstr>
      <vt:lpstr>Inverted commas checklist</vt:lpstr>
      <vt:lpstr>Spot my mistakes and correct them!</vt:lpstr>
      <vt:lpstr>Spot my mistakes and correct them!</vt:lpstr>
      <vt:lpstr>Spot my mistakes and correct them!</vt:lpstr>
      <vt:lpstr>Your Task</vt:lpstr>
      <vt:lpstr>PowerPoint Presentation</vt:lpstr>
      <vt:lpstr>Where should the inverted commas go?</vt:lpstr>
      <vt:lpstr>Bet you can do this SATs question!</vt:lpstr>
      <vt:lpstr>The SPaG tests are easy when you know how…</vt:lpstr>
      <vt:lpstr>Hmm... Remember what we’ve learnt</vt:lpstr>
      <vt:lpstr>You can do this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6</cp:revision>
  <dcterms:created xsi:type="dcterms:W3CDTF">2020-05-28T07:22:59Z</dcterms:created>
  <dcterms:modified xsi:type="dcterms:W3CDTF">2020-05-28T07:54:41Z</dcterms:modified>
</cp:coreProperties>
</file>