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68" r:id="rId4"/>
    <p:sldId id="261" r:id="rId5"/>
    <p:sldId id="262" r:id="rId6"/>
    <p:sldId id="270" r:id="rId7"/>
    <p:sldId id="271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6289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AC42-010C-4A65-8BDF-338D6C5C83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B88C-CB06-4902-8B22-95526176E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4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E8EF-B4B6-4698-9F30-BF5CDC0298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1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B88C-CB06-4902-8B22-95526176ED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1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1F47-00A5-4343-926E-06669BB22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7FE2A-7A85-4D77-B248-A5B91265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1446-39BD-4BF1-B865-5E82B744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7D50F-D75E-42C6-8B1E-D7D34F17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AE81-199F-44EC-8A92-F27B4B70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2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E25C-DF87-4639-8342-61BCA972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E7E9F-E858-4446-9639-3C394DE7F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EF94-3ADB-4D28-A78B-FA18F9EB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E522-9827-4AFD-8B76-AECC4F8C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4F3C-2163-488B-9998-6AA6CBDE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7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E4EBA-EEFF-41C1-AB84-A121E981F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C28CE-2235-4D8E-89F0-D6E91B7CA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529A-97B5-4A40-A208-EE7CD352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E8E89-A35F-4593-B455-571B046A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02F8-9F4A-4387-90F6-461785FB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A9EF-ADA2-4F9E-ADA6-34D541D1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68B3-4C45-443B-9B9A-E725824A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A50A-E612-42F2-8239-9E194CBA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171F-0610-4DBC-B032-30937EE7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28E87-A140-44D4-B6AA-FE7033FD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1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6274-9C68-4500-A15E-D6D22232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C891A-8BCE-4291-B1E9-566E8543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7DCF-3A2A-4B78-A240-BB09475F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1767E-C14C-413C-82AE-0CEA79C1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C9D5-2CD8-42CA-9180-58856BDB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3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3167-F466-4E59-A7A6-06577D3E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3E66-937A-4120-BE1F-5B9073C3D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A424-C66F-45D9-B76E-4AD167180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B7E01-C414-4C02-8D08-7AEF72E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34BB6-C3D9-4539-B627-117AE850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2203-C400-4B7D-B4B3-0F8FD721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6AD4-D5D9-4545-AE5C-9116CB0B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96C0F-D5C6-4407-AB14-A39C979A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B690B-4C80-4363-AD53-D4065E5A3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FD292-E5A5-4612-B46C-BF2FC7DB1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D5A1-B57D-4CBE-819F-EA9C8C521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34DFC-17B7-4C2E-8E0F-448BAD21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77737-1D7D-448F-B92E-FF49FE49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01968-81AC-4314-ADBC-F8E2C698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8E51-BDF3-4631-86A0-07E2C9B3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CC75C-8705-42CB-81E5-53F0BA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896F3-DDAE-43DF-946F-B5AB13FB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9B979-CE82-4A5E-90A9-356AF179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9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EE510-FB80-45F8-AD9A-59D292C2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AC810-2EDF-4548-9A2F-045CE67A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796A2-2087-470D-AA96-D63FBF89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6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E2C3-A2A5-4CA7-9EA5-40923AC9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47BD-A50C-4460-BE61-F29F88D8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EC8B8-CEC3-4603-9D5D-EB406FA17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61D70-1687-4E8B-82C1-6366CC3C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A1068-A7FA-4B23-BF59-41BE9364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A247-8DEC-4C05-82BE-9A13F66C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E66F-5F97-45D8-9846-326139A8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85B6E-B876-44AA-A196-D4D4E5A0B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D6033-9E85-4561-B31A-147875758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B4889-336A-4E79-B117-EBE65033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85021-95C7-41E5-BB68-1808929F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BBEBE-E23E-4B2B-ABD1-9FD2F843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7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E446D-2D43-41B6-9608-2EBA13E9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A64D0-D7D4-4FF4-8AAF-AC6146C3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34A8-3061-4D04-96AA-F0DE1E171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0E40-7E39-44CD-AFBD-5E4885925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8693-CDD3-4219-BB5D-D7C8CEFD0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441781-CB01-44B2-B89E-9CF0ABD7BFAE}"/>
              </a:ext>
            </a:extLst>
          </p:cNvPr>
          <p:cNvSpPr txBox="1">
            <a:spLocks/>
          </p:cNvSpPr>
          <p:nvPr/>
        </p:nvSpPr>
        <p:spPr>
          <a:xfrm>
            <a:off x="5881036" y="558266"/>
            <a:ext cx="5299051" cy="569815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YEAR </a:t>
            </a:r>
            <a:r>
              <a:rPr lang="en-GB" sz="8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SIX</a:t>
            </a:r>
            <a:r>
              <a:rPr lang="en-GB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TACHER TAKE</a:t>
            </a:r>
          </a:p>
          <a:p>
            <a:r>
              <a:rPr lang="en-GB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OVER!</a:t>
            </a:r>
          </a:p>
        </p:txBody>
      </p:sp>
      <p:pic>
        <p:nvPicPr>
          <p:cNvPr id="1026" name="Picture 2" descr="If Year 6 could just stay quiet and listen... ...That'd be great ...">
            <a:extLst>
              <a:ext uri="{FF2B5EF4-FFF2-40B4-BE49-F238E27FC236}">
                <a16:creationId xmlns:a16="http://schemas.microsoft.com/office/drawing/2014/main" id="{C6A0AA82-A8D0-43C1-8611-ABEF7D2F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1" y="3429000"/>
            <a:ext cx="4462212" cy="32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ive.svg - Wikimedia Commons">
            <a:extLst>
              <a:ext uri="{FF2B5EF4-FFF2-40B4-BE49-F238E27FC236}">
                <a16:creationId xmlns:a16="http://schemas.microsoft.com/office/drawing/2014/main" id="{03C4B409-2095-459B-B47A-67A08452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1" y="558266"/>
            <a:ext cx="4822354" cy="23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E322CFC-2698-4E81-A422-F4356316D37B}"/>
              </a:ext>
            </a:extLst>
          </p:cNvPr>
          <p:cNvSpPr/>
          <p:nvPr/>
        </p:nvSpPr>
        <p:spPr>
          <a:xfrm>
            <a:off x="433185" y="305206"/>
            <a:ext cx="5014810" cy="341014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5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95145-9B9D-4C01-929F-0905FA8A81BC}"/>
              </a:ext>
            </a:extLst>
          </p:cNvPr>
          <p:cNvSpPr txBox="1"/>
          <p:nvPr/>
        </p:nvSpPr>
        <p:spPr>
          <a:xfrm>
            <a:off x="647700" y="202474"/>
            <a:ext cx="8852435" cy="206210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Hello Year Five, 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Today the Year Six teachers have </a:t>
            </a:r>
            <a:r>
              <a:rPr lang="en-GB" sz="3200" b="1" u="sng" dirty="0">
                <a:latin typeface="Arial Rounded MT Bold" panose="020F0704030504030204" pitchFamily="34" charset="0"/>
              </a:rPr>
              <a:t>taken over</a:t>
            </a:r>
            <a:r>
              <a:rPr lang="en-GB" sz="3200" b="1" dirty="0">
                <a:latin typeface="Arial Rounded MT Bold" panose="020F0704030504030204" pitchFamily="34" charset="0"/>
              </a:rPr>
              <a:t>!</a:t>
            </a:r>
            <a:r>
              <a:rPr lang="en-GB" sz="3200" b="1" u="sng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0AA0B-7C00-44D3-8441-16D6F1333CC5}"/>
              </a:ext>
            </a:extLst>
          </p:cNvPr>
          <p:cNvSpPr txBox="1"/>
          <p:nvPr/>
        </p:nvSpPr>
        <p:spPr>
          <a:xfrm>
            <a:off x="252671" y="2628538"/>
            <a:ext cx="454730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Very soon you will be doing this.</a:t>
            </a:r>
          </a:p>
        </p:txBody>
      </p:sp>
      <p:pic>
        <p:nvPicPr>
          <p:cNvPr id="10" name="Picture 9" descr="A picture containing grass, outdoor, yellow, holding&#10;&#10;Description automatically generated">
            <a:extLst>
              <a:ext uri="{FF2B5EF4-FFF2-40B4-BE49-F238E27FC236}">
                <a16:creationId xmlns:a16="http://schemas.microsoft.com/office/drawing/2014/main" id="{299A6FEB-C615-46EE-B414-933CAF483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7" y="4348850"/>
            <a:ext cx="3393993" cy="2239298"/>
          </a:xfrm>
          <a:prstGeom prst="rect">
            <a:avLst/>
          </a:prstGeom>
        </p:spPr>
      </p:pic>
      <p:pic>
        <p:nvPicPr>
          <p:cNvPr id="2050" name="Picture 2" descr="KEEP CALM IT'S ONLY YEAR SIX Poster | ND | Keep Calm-o-Matic">
            <a:extLst>
              <a:ext uri="{FF2B5EF4-FFF2-40B4-BE49-F238E27FC236}">
                <a16:creationId xmlns:a16="http://schemas.microsoft.com/office/drawing/2014/main" id="{D245CD7C-D5C6-40EE-95AC-B711BEF5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292043"/>
            <a:ext cx="2246689" cy="26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FC836A-DC97-4071-87E6-DE153C98E12D}"/>
              </a:ext>
            </a:extLst>
          </p:cNvPr>
          <p:cNvCxnSpPr>
            <a:cxnSpLocks/>
          </p:cNvCxnSpPr>
          <p:nvPr/>
        </p:nvCxnSpPr>
        <p:spPr>
          <a:xfrm>
            <a:off x="2372320" y="3705756"/>
            <a:ext cx="0" cy="643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53C76F-080B-4B42-89DE-E946927F3BAD}"/>
              </a:ext>
            </a:extLst>
          </p:cNvPr>
          <p:cNvSpPr txBox="1"/>
          <p:nvPr/>
        </p:nvSpPr>
        <p:spPr>
          <a:xfrm>
            <a:off x="5333207" y="3001834"/>
            <a:ext cx="2963770" cy="35394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We are HOPING that we can see you guys before the six weeks holiday!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1F5F3-9696-4B76-B9B4-5B4824A45BDF}"/>
              </a:ext>
            </a:extLst>
          </p:cNvPr>
          <p:cNvSpPr txBox="1"/>
          <p:nvPr/>
        </p:nvSpPr>
        <p:spPr>
          <a:xfrm>
            <a:off x="8738947" y="3561783"/>
            <a:ext cx="2963770" cy="25545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BUT…for now…we really want to start to get to know you all! </a:t>
            </a:r>
          </a:p>
        </p:txBody>
      </p:sp>
    </p:spTree>
    <p:extLst>
      <p:ext uri="{BB962C8B-B14F-4D97-AF65-F5344CB8AC3E}">
        <p14:creationId xmlns:p14="http://schemas.microsoft.com/office/powerpoint/2010/main" val="12330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0AA0B-7C00-44D3-8441-16D6F1333CC5}"/>
              </a:ext>
            </a:extLst>
          </p:cNvPr>
          <p:cNvSpPr txBox="1"/>
          <p:nvPr/>
        </p:nvSpPr>
        <p:spPr>
          <a:xfrm>
            <a:off x="467404" y="331354"/>
            <a:ext cx="11173098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dirty="0">
                <a:latin typeface="Arial Rounded MT Bold" panose="020F0704030504030204" pitchFamily="34" charset="0"/>
              </a:rPr>
              <a:t>Today you will be writing your own </a:t>
            </a:r>
            <a:r>
              <a:rPr lang="en-GB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character profile </a:t>
            </a:r>
            <a:r>
              <a:rPr lang="en-GB" sz="4400" dirty="0">
                <a:latin typeface="Arial Rounded MT Bold" panose="020F0704030504030204" pitchFamily="34" charset="0"/>
              </a:rPr>
              <a:t>about yourself! </a:t>
            </a:r>
          </a:p>
          <a:p>
            <a:pPr algn="just"/>
            <a:endParaRPr lang="en-GB" sz="4400" dirty="0">
              <a:latin typeface="Arial Rounded MT Bold" panose="020F0704030504030204" pitchFamily="34" charset="0"/>
            </a:endParaRPr>
          </a:p>
          <a:p>
            <a:pPr algn="just"/>
            <a:endParaRPr lang="en-GB" sz="4400" dirty="0">
              <a:latin typeface="Arial Rounded MT Bold" panose="020F0704030504030204" pitchFamily="34" charset="0"/>
            </a:endParaRPr>
          </a:p>
          <a:p>
            <a:pPr algn="just"/>
            <a:r>
              <a:rPr lang="en-GB" sz="4400" dirty="0">
                <a:latin typeface="Arial Rounded MT Bold" panose="020F0704030504030204" pitchFamily="34" charset="0"/>
              </a:rPr>
              <a:t>Take a look at Mr Silvester’s </a:t>
            </a:r>
          </a:p>
          <a:p>
            <a:pPr algn="just"/>
            <a:r>
              <a:rPr lang="en-GB" sz="4400" dirty="0">
                <a:latin typeface="Arial Rounded MT Bold" panose="020F0704030504030204" pitchFamily="34" charset="0"/>
              </a:rPr>
              <a:t>example on the next slide for </a:t>
            </a:r>
          </a:p>
          <a:p>
            <a:pPr algn="just"/>
            <a:r>
              <a:rPr lang="en-GB" sz="4400" dirty="0">
                <a:latin typeface="Arial Rounded MT Bold" panose="020F0704030504030204" pitchFamily="34" charset="0"/>
              </a:rPr>
              <a:t>ideas…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E1293-2779-4C76-8E61-151F51FD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95" y="2081985"/>
            <a:ext cx="2421301" cy="199912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ACD553E-446F-496E-8403-F2B5E42B3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04" y="4531379"/>
            <a:ext cx="2367245" cy="23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4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originals/90/e8/3b/90e83bbe4cfb98b1875244b43d12b897.jpg">
            <a:extLst>
              <a:ext uri="{FF2B5EF4-FFF2-40B4-BE49-F238E27FC236}">
                <a16:creationId xmlns:a16="http://schemas.microsoft.com/office/drawing/2014/main" id="{A42F4BD7-A9B3-40AD-95B1-D9286F498E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2" r="5807" b="1123"/>
          <a:stretch/>
        </p:blipFill>
        <p:spPr bwMode="auto">
          <a:xfrm>
            <a:off x="54179" y="0"/>
            <a:ext cx="5884300" cy="68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i.pinimg.com/originals/90/e8/3b/90e83bbe4cfb98b1875244b43d12b897.jpg">
            <a:extLst>
              <a:ext uri="{FF2B5EF4-FFF2-40B4-BE49-F238E27FC236}">
                <a16:creationId xmlns:a16="http://schemas.microsoft.com/office/drawing/2014/main" id="{1DE116B2-C8EE-405B-8C61-D313D037519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2" r="5807" b="1123"/>
          <a:stretch/>
        </p:blipFill>
        <p:spPr bwMode="auto">
          <a:xfrm>
            <a:off x="6048749" y="30372"/>
            <a:ext cx="6128948" cy="68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A72DA0-4CA2-44AA-B6AF-B407CEE546ED}"/>
              </a:ext>
            </a:extLst>
          </p:cNvPr>
          <p:cNvSpPr/>
          <p:nvPr/>
        </p:nvSpPr>
        <p:spPr>
          <a:xfrm>
            <a:off x="1424823" y="929623"/>
            <a:ext cx="362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Mr Silvester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C753848-FDCC-4842-B81E-5FAE1EA7C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72" y="1110800"/>
            <a:ext cx="815199" cy="7421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14888C-DD45-473A-B62F-8DDBA07C7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27" y="1051827"/>
            <a:ext cx="815200" cy="7532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573F60-BF49-4CDF-A617-94533ACC1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1099708"/>
            <a:ext cx="923812" cy="813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E46B38-1E8C-486B-9447-324BC674AE4D}"/>
              </a:ext>
            </a:extLst>
          </p:cNvPr>
          <p:cNvSpPr txBox="1"/>
          <p:nvPr/>
        </p:nvSpPr>
        <p:spPr>
          <a:xfrm>
            <a:off x="7132862" y="1913694"/>
            <a:ext cx="93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Rounded MT Bold" panose="020F0704030504030204" pitchFamily="34" charset="0"/>
              </a:rPr>
              <a:t>Arsenal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AF5B84-4BD7-4007-91B5-18147282FB54}"/>
              </a:ext>
            </a:extLst>
          </p:cNvPr>
          <p:cNvSpPr txBox="1"/>
          <p:nvPr/>
        </p:nvSpPr>
        <p:spPr>
          <a:xfrm>
            <a:off x="8900755" y="1852953"/>
            <a:ext cx="93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Rounded MT Bold" panose="020F0704030504030204" pitchFamily="34" charset="0"/>
              </a:rPr>
              <a:t>Holidays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67565-A65E-4249-B9A7-DAA6DBA10B14}"/>
              </a:ext>
            </a:extLst>
          </p:cNvPr>
          <p:cNvSpPr txBox="1"/>
          <p:nvPr/>
        </p:nvSpPr>
        <p:spPr>
          <a:xfrm>
            <a:off x="10629831" y="1913694"/>
            <a:ext cx="93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Rounded MT Bold" panose="020F0704030504030204" pitchFamily="34" charset="0"/>
              </a:rPr>
              <a:t>Music</a:t>
            </a:r>
          </a:p>
        </p:txBody>
      </p:sp>
      <p:pic>
        <p:nvPicPr>
          <p:cNvPr id="23" name="Picture 2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8EC3C9B-37CB-4E75-B92F-6CB3D8A4A4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6"/>
          <a:stretch/>
        </p:blipFill>
        <p:spPr>
          <a:xfrm>
            <a:off x="1698978" y="1970494"/>
            <a:ext cx="2481599" cy="254397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9B803F5-B7F4-4B3D-8889-55FDE5F87D8B}"/>
              </a:ext>
            </a:extLst>
          </p:cNvPr>
          <p:cNvSpPr txBox="1">
            <a:spLocks/>
          </p:cNvSpPr>
          <p:nvPr/>
        </p:nvSpPr>
        <p:spPr>
          <a:xfrm>
            <a:off x="6542590" y="2321006"/>
            <a:ext cx="5141265" cy="3626368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 Rounded MT Bold" panose="020F0704030504030204" pitchFamily="34" charset="0"/>
              </a:rPr>
              <a:t>Hi! My name is Mr Silvester (my real name is John-Paul but do not ever call me that – you have been warned). I am 27 years old and have been teaching at Featherstone for about 5 years. I am the leader of Computing in school; I love using technology in the classroom so get used to it. </a:t>
            </a:r>
          </a:p>
          <a:p>
            <a:pPr marL="0" indent="0">
              <a:buNone/>
            </a:pPr>
            <a:r>
              <a:rPr lang="en-GB" sz="1600" dirty="0">
                <a:latin typeface="Arial Rounded MT Bold" panose="020F0704030504030204" pitchFamily="34" charset="0"/>
              </a:rPr>
              <a:t>In Year Six this year I would like to ensure that all the children have a successful year, do well in their SATs and ultimately, have fun! </a:t>
            </a:r>
          </a:p>
          <a:p>
            <a:pPr marL="0" indent="0">
              <a:buNone/>
            </a:pPr>
            <a:r>
              <a:rPr lang="en-GB" sz="1600" dirty="0">
                <a:latin typeface="Arial Rounded MT Bold" panose="020F0704030504030204" pitchFamily="34" charset="0"/>
              </a:rPr>
              <a:t>A few things that I like to do when I’m not in school are: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Socialise with friends 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Go on holiday to cool places </a:t>
            </a:r>
          </a:p>
          <a:p>
            <a:pPr marL="0" indent="0">
              <a:buNone/>
            </a:pPr>
            <a:r>
              <a:rPr lang="en-GB" sz="1600" dirty="0">
                <a:latin typeface="Arial Rounded MT Bold" panose="020F0704030504030204" pitchFamily="34" charset="0"/>
              </a:rPr>
              <a:t>My mother’s name is Emma and I have an older sister named Danielle; they both work for the NHS. I don’t live in Erdington but I am from Birmingham. </a:t>
            </a:r>
          </a:p>
          <a:p>
            <a:pPr marL="0" indent="0">
              <a:buNone/>
            </a:pPr>
            <a:r>
              <a:rPr lang="en-GB" sz="1600" dirty="0">
                <a:latin typeface="Arial Rounded MT Bold" panose="020F0704030504030204" pitchFamily="34" charset="0"/>
              </a:rPr>
              <a:t>I’m not worried too much about next year but I do hope that It is successful and the new Year Six children learn a lot of new things. I’m really excited to potentially go on a residential at the end of the year too!</a:t>
            </a:r>
          </a:p>
        </p:txBody>
      </p:sp>
      <p:pic>
        <p:nvPicPr>
          <p:cNvPr id="26" name="Picture 25" descr="A person wearing a costume&#10;&#10;Description automatically generated">
            <a:extLst>
              <a:ext uri="{FF2B5EF4-FFF2-40B4-BE49-F238E27FC236}">
                <a16:creationId xmlns:a16="http://schemas.microsoft.com/office/drawing/2014/main" id="{20E95C77-1064-4626-BDBD-95154769B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195">
            <a:off x="724492" y="2145618"/>
            <a:ext cx="635136" cy="635136"/>
          </a:xfrm>
          <a:prstGeom prst="rect">
            <a:avLst/>
          </a:prstGeom>
        </p:spPr>
      </p:pic>
      <p:pic>
        <p:nvPicPr>
          <p:cNvPr id="28" name="Picture 2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D912864-F926-4B4B-81AF-D958DF1276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326">
            <a:off x="735210" y="3475566"/>
            <a:ext cx="680921" cy="680921"/>
          </a:xfrm>
          <a:prstGeom prst="rect">
            <a:avLst/>
          </a:prstGeom>
        </p:spPr>
      </p:pic>
      <p:pic>
        <p:nvPicPr>
          <p:cNvPr id="3074" name="Picture 2" descr="How to watch the Star Wars movies in order | TechRadar">
            <a:extLst>
              <a:ext uri="{FF2B5EF4-FFF2-40B4-BE49-F238E27FC236}">
                <a16:creationId xmlns:a16="http://schemas.microsoft.com/office/drawing/2014/main" id="{3BA97218-767C-42B9-83F7-7C928244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54" y="4871690"/>
            <a:ext cx="1107908" cy="6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NGLES MIXED CASE">
            <a:extLst>
              <a:ext uri="{FF2B5EF4-FFF2-40B4-BE49-F238E27FC236}">
                <a16:creationId xmlns:a16="http://schemas.microsoft.com/office/drawing/2014/main" id="{B8E16935-9FD1-4553-935E-F4D71A95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94" y="3532800"/>
            <a:ext cx="981665" cy="9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B4B63-F832-4A58-AF87-32FAF0DDE6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5036" y="5005048"/>
            <a:ext cx="1598596" cy="765994"/>
          </a:xfrm>
          <a:prstGeom prst="rect">
            <a:avLst/>
          </a:prstGeom>
        </p:spPr>
      </p:pic>
      <p:pic>
        <p:nvPicPr>
          <p:cNvPr id="3078" name="Picture 6" descr="12 of The Best Classic Anime Opening Songs">
            <a:extLst>
              <a:ext uri="{FF2B5EF4-FFF2-40B4-BE49-F238E27FC236}">
                <a16:creationId xmlns:a16="http://schemas.microsoft.com/office/drawing/2014/main" id="{D5AF37F4-6675-4274-ABC4-AEA9B16E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434">
            <a:off x="4339691" y="2144093"/>
            <a:ext cx="1188756" cy="6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originals/90/e8/3b/90e83bbe4cfb98b1875244b43d12b897.jpg">
            <a:extLst>
              <a:ext uri="{FF2B5EF4-FFF2-40B4-BE49-F238E27FC236}">
                <a16:creationId xmlns:a16="http://schemas.microsoft.com/office/drawing/2014/main" id="{A42F4BD7-A9B3-40AD-95B1-D9286F498E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2" r="5807" b="1123"/>
          <a:stretch/>
        </p:blipFill>
        <p:spPr bwMode="auto">
          <a:xfrm>
            <a:off x="178752" y="0"/>
            <a:ext cx="4706757" cy="68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i.pinimg.com/originals/90/e8/3b/90e83bbe4cfb98b1875244b43d12b897.jpg">
            <a:extLst>
              <a:ext uri="{FF2B5EF4-FFF2-40B4-BE49-F238E27FC236}">
                <a16:creationId xmlns:a16="http://schemas.microsoft.com/office/drawing/2014/main" id="{1DE116B2-C8EE-405B-8C61-D313D037519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2" r="5807" b="1123"/>
          <a:stretch/>
        </p:blipFill>
        <p:spPr bwMode="auto">
          <a:xfrm>
            <a:off x="7485243" y="0"/>
            <a:ext cx="4706757" cy="68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2F0986-A527-4A6A-B316-C07F87FC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510" y="171972"/>
            <a:ext cx="2599734" cy="2939142"/>
          </a:xfrm>
          <a:ln w="38100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0"/>
              </a:rPr>
              <a:t>Home screen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 Rounded MT Bold" panose="020F0704030504030204" pitchFamily="34" charset="0"/>
              </a:rPr>
              <a:t>Must be a ‘selfie’ and it must look like you! 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 Rounded MT Bold" panose="020F0704030504030204" pitchFamily="34" charset="0"/>
              </a:rPr>
              <a:t>It must have your name on it (big and bold) 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 Rounded MT Bold" panose="020F0704030504030204" pitchFamily="34" charset="0"/>
              </a:rPr>
              <a:t>It must be coloured in 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 Rounded MT Bold" panose="020F0704030504030204" pitchFamily="34" charset="0"/>
              </a:rPr>
              <a:t>You can personalise your phone case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08D477-84DA-4619-8060-5DAF70CA93E1}"/>
              </a:ext>
            </a:extLst>
          </p:cNvPr>
          <p:cNvSpPr txBox="1">
            <a:spLocks/>
          </p:cNvSpPr>
          <p:nvPr/>
        </p:nvSpPr>
        <p:spPr>
          <a:xfrm>
            <a:off x="4885508" y="3201409"/>
            <a:ext cx="2599734" cy="356625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200" dirty="0">
                <a:latin typeface="Arial Rounded MT Bold" panose="020F0704030504030204" pitchFamily="34" charset="0"/>
              </a:rPr>
              <a:t>Apps</a:t>
            </a:r>
          </a:p>
          <a:p>
            <a:pPr marL="0" indent="0">
              <a:buNone/>
            </a:pPr>
            <a:r>
              <a:rPr lang="en-GB" sz="1200" dirty="0">
                <a:latin typeface="Arial Rounded MT Bold" panose="020F0704030504030204" pitchFamily="34" charset="0"/>
              </a:rPr>
              <a:t>1) You must have at least 3 apps at the top of your screen that describe you best. </a:t>
            </a:r>
          </a:p>
          <a:p>
            <a:pPr marL="0" indent="0">
              <a:buNone/>
            </a:pPr>
            <a:r>
              <a:rPr lang="en-GB" sz="1200" dirty="0">
                <a:latin typeface="Arial Rounded MT Bold" panose="020F0704030504030204" pitchFamily="34" charset="0"/>
              </a:rPr>
              <a:t>2) You must have a piece of writing on this page that talks about:</a:t>
            </a:r>
          </a:p>
          <a:p>
            <a:pPr marL="0" indent="0">
              <a:buNone/>
            </a:pPr>
            <a:endParaRPr lang="en-GB" sz="1200" dirty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latin typeface="Arial Rounded MT Bold" panose="020F0704030504030204" pitchFamily="34" charset="0"/>
              </a:rPr>
              <a:t>Who you are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Arial Rounded MT Bold" panose="020F0704030504030204" pitchFamily="34" charset="0"/>
              </a:rPr>
              <a:t>What you want to achieve in Year Six (and later on in life)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Arial Rounded MT Bold" panose="020F0704030504030204" pitchFamily="34" charset="0"/>
              </a:rPr>
              <a:t>A minimum of 2 things you love to do/read/watch/play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Arial Rounded MT Bold" panose="020F0704030504030204" pitchFamily="34" charset="0"/>
              </a:rPr>
              <a:t>Something about your family and where you come from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Arial Rounded MT Bold" panose="020F0704030504030204" pitchFamily="34" charset="0"/>
              </a:rPr>
              <a:t>A message to me about what you are looking forward to and any worries you might have.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9B803F5-B7F4-4B3D-8889-55FDE5F87D8B}"/>
              </a:ext>
            </a:extLst>
          </p:cNvPr>
          <p:cNvSpPr txBox="1">
            <a:spLocks/>
          </p:cNvSpPr>
          <p:nvPr/>
        </p:nvSpPr>
        <p:spPr>
          <a:xfrm>
            <a:off x="7921497" y="2218151"/>
            <a:ext cx="3834246" cy="362636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 Rounded MT Bold" panose="020F07040305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6DF0AA-8EC7-4EB9-B504-EDECECB09A03}"/>
              </a:ext>
            </a:extLst>
          </p:cNvPr>
          <p:cNvSpPr/>
          <p:nvPr/>
        </p:nvSpPr>
        <p:spPr>
          <a:xfrm>
            <a:off x="8104472" y="1097280"/>
            <a:ext cx="875899" cy="741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BEB3A3-BFD1-4C57-A98E-1FBD78AB83C5}"/>
              </a:ext>
            </a:extLst>
          </p:cNvPr>
          <p:cNvSpPr/>
          <p:nvPr/>
        </p:nvSpPr>
        <p:spPr>
          <a:xfrm>
            <a:off x="10696870" y="1073215"/>
            <a:ext cx="875899" cy="741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2B5D8E-E975-4BDC-999B-685291EAB3F6}"/>
              </a:ext>
            </a:extLst>
          </p:cNvPr>
          <p:cNvSpPr/>
          <p:nvPr/>
        </p:nvSpPr>
        <p:spPr>
          <a:xfrm>
            <a:off x="9400671" y="1097279"/>
            <a:ext cx="875899" cy="741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0A3BAB-79AE-442D-B196-D849365C68F4}"/>
              </a:ext>
            </a:extLst>
          </p:cNvPr>
          <p:cNvCxnSpPr/>
          <p:nvPr/>
        </p:nvCxnSpPr>
        <p:spPr>
          <a:xfrm flipH="1">
            <a:off x="2671698" y="1773403"/>
            <a:ext cx="2213810" cy="8841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3A119B-1D2F-4F05-AA0A-08D3EC1EA046}"/>
              </a:ext>
            </a:extLst>
          </p:cNvPr>
          <p:cNvCxnSpPr>
            <a:cxnSpLocks/>
          </p:cNvCxnSpPr>
          <p:nvPr/>
        </p:nvCxnSpPr>
        <p:spPr>
          <a:xfrm flipV="1">
            <a:off x="7378454" y="2062389"/>
            <a:ext cx="1890674" cy="14525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9BF68A-FBD4-4ABA-8B34-0EE1BA6F8463}"/>
              </a:ext>
            </a:extLst>
          </p:cNvPr>
          <p:cNvCxnSpPr>
            <a:cxnSpLocks/>
          </p:cNvCxnSpPr>
          <p:nvPr/>
        </p:nvCxnSpPr>
        <p:spPr>
          <a:xfrm>
            <a:off x="6942197" y="4787594"/>
            <a:ext cx="195154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7310AC-99FB-418C-B3AE-A0077C0C7768}"/>
              </a:ext>
            </a:extLst>
          </p:cNvPr>
          <p:cNvSpPr txBox="1">
            <a:spLocks/>
          </p:cNvSpPr>
          <p:nvPr/>
        </p:nvSpPr>
        <p:spPr>
          <a:xfrm>
            <a:off x="615010" y="1073214"/>
            <a:ext cx="3850198" cy="4904073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38075B-2604-44FA-A3EC-4F82E0E2C5EB}"/>
              </a:ext>
            </a:extLst>
          </p:cNvPr>
          <p:cNvSpPr/>
          <p:nvPr/>
        </p:nvSpPr>
        <p:spPr>
          <a:xfrm>
            <a:off x="9269128" y="3111114"/>
            <a:ext cx="2117559" cy="197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A template is provided on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40832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24" grpId="0" animBg="1"/>
      <p:bldP spid="2" grpId="0" animBg="1"/>
      <p:bldP spid="16" grpId="0" animBg="1"/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.pinimg.com/originals/90/e8/3b/90e83bbe4cfb98b1875244b43d12b897.jpg">
            <a:extLst>
              <a:ext uri="{FF2B5EF4-FFF2-40B4-BE49-F238E27FC236}">
                <a16:creationId xmlns:a16="http://schemas.microsoft.com/office/drawing/2014/main" id="{71CBD12F-A0A1-469F-9ADF-1F041FFE5C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2" r="5807" b="1123"/>
          <a:stretch/>
        </p:blipFill>
        <p:spPr bwMode="auto">
          <a:xfrm>
            <a:off x="178752" y="0"/>
            <a:ext cx="5760039" cy="68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s://i.pinimg.com/originals/90/e8/3b/90e83bbe4cfb98b1875244b43d12b897.jpg">
            <a:extLst>
              <a:ext uri="{FF2B5EF4-FFF2-40B4-BE49-F238E27FC236}">
                <a16:creationId xmlns:a16="http://schemas.microsoft.com/office/drawing/2014/main" id="{FC842F97-9830-4A4B-9CED-AFBB87E881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2" r="5807" b="1123"/>
          <a:stretch/>
        </p:blipFill>
        <p:spPr bwMode="auto">
          <a:xfrm>
            <a:off x="6185830" y="8664"/>
            <a:ext cx="5760039" cy="68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33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95145-9B9D-4C01-929F-0905FA8A81BC}"/>
              </a:ext>
            </a:extLst>
          </p:cNvPr>
          <p:cNvSpPr txBox="1"/>
          <p:nvPr/>
        </p:nvSpPr>
        <p:spPr>
          <a:xfrm>
            <a:off x="647700" y="202474"/>
            <a:ext cx="8852435" cy="156966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REMEMBER TO MAKE THIS AS COLOURFUL, CREATIVE AND AS AWESOME AS YOU CAN! </a:t>
            </a:r>
            <a:r>
              <a:rPr lang="en-GB" sz="32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 </a:t>
            </a:r>
            <a:endParaRPr lang="en-GB" sz="3200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KEEP CALM IT'S ONLY YEAR SIX Poster | ND | Keep Calm-o-Matic">
            <a:extLst>
              <a:ext uri="{FF2B5EF4-FFF2-40B4-BE49-F238E27FC236}">
                <a16:creationId xmlns:a16="http://schemas.microsoft.com/office/drawing/2014/main" id="{D245CD7C-D5C6-40EE-95AC-B711BEF5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292043"/>
            <a:ext cx="2246689" cy="26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53C76F-080B-4B42-89DE-E946927F3BAD}"/>
              </a:ext>
            </a:extLst>
          </p:cNvPr>
          <p:cNvSpPr txBox="1"/>
          <p:nvPr/>
        </p:nvSpPr>
        <p:spPr>
          <a:xfrm>
            <a:off x="5265830" y="2848947"/>
            <a:ext cx="2963770" cy="35394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We will look forward to receiving your character profiles on Twitter.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1F5F3-9696-4B76-B9B4-5B4824A45BDF}"/>
              </a:ext>
            </a:extLst>
          </p:cNvPr>
          <p:cNvSpPr txBox="1"/>
          <p:nvPr/>
        </p:nvSpPr>
        <p:spPr>
          <a:xfrm>
            <a:off x="8652319" y="3552157"/>
            <a:ext cx="2963770" cy="25545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If not, please do bring them in when you next come in to school! 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20F133AC-88C9-45DD-AC6E-537DDCF0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97" y="1954397"/>
            <a:ext cx="2094874" cy="2094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B337EC-143A-4A32-84E3-C2240EAA6933}"/>
              </a:ext>
            </a:extLst>
          </p:cNvPr>
          <p:cNvSpPr txBox="1">
            <a:spLocks/>
          </p:cNvSpPr>
          <p:nvPr/>
        </p:nvSpPr>
        <p:spPr>
          <a:xfrm>
            <a:off x="105878" y="4049271"/>
            <a:ext cx="4369869" cy="2339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rial Rounded MT Bold" panose="020F0704030504030204" pitchFamily="34" charset="0"/>
              </a:rPr>
              <a:t>With your parent/carer permission. Get them to take a photo of your writing and then share it with us @FeathrstoeYR6.</a:t>
            </a:r>
          </a:p>
        </p:txBody>
      </p:sp>
    </p:spTree>
    <p:extLst>
      <p:ext uri="{BB962C8B-B14F-4D97-AF65-F5344CB8AC3E}">
        <p14:creationId xmlns:p14="http://schemas.microsoft.com/office/powerpoint/2010/main" val="65749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F820A4-3B29-41E7-8EC8-6026C07D6354}"/>
              </a:ext>
            </a:extLst>
          </p:cNvPr>
          <p:cNvSpPr/>
          <p:nvPr/>
        </p:nvSpPr>
        <p:spPr>
          <a:xfrm>
            <a:off x="1833317" y="260648"/>
            <a:ext cx="86409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TIME TO WRITE!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DCB05A-B868-4F8B-A1FD-93DC2CD84ED8}"/>
              </a:ext>
            </a:extLst>
          </p:cNvPr>
          <p:cNvSpPr/>
          <p:nvPr/>
        </p:nvSpPr>
        <p:spPr>
          <a:xfrm>
            <a:off x="1847528" y="2132856"/>
            <a:ext cx="3960440" cy="44644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Remember to continuously proof read your work to ensure: </a:t>
            </a:r>
          </a:p>
          <a:p>
            <a:pPr marL="342900" indent="-342900" algn="ctr">
              <a:buAutoNum type="arabicParenR"/>
            </a:pPr>
            <a:r>
              <a:rPr lang="en-GB" sz="2000" dirty="0">
                <a:latin typeface="Arial Rounded MT Bold" panose="020F0704030504030204" pitchFamily="34" charset="0"/>
              </a:rPr>
              <a:t>It makes sense. </a:t>
            </a:r>
          </a:p>
          <a:p>
            <a:pPr marL="342900" indent="-342900" algn="ctr">
              <a:buAutoNum type="arabicParenR"/>
            </a:pPr>
            <a:r>
              <a:rPr lang="en-GB" sz="2000" dirty="0">
                <a:latin typeface="Arial Rounded MT Bold" panose="020F0704030504030204" pitchFamily="34" charset="0"/>
              </a:rPr>
              <a:t>It has impact. </a:t>
            </a:r>
          </a:p>
          <a:p>
            <a:pPr marL="342900" indent="-342900" algn="ctr">
              <a:buAutoNum type="arabicParenR"/>
            </a:pPr>
            <a:r>
              <a:rPr lang="en-GB" sz="2000" dirty="0">
                <a:latin typeface="Arial Rounded MT Bold" panose="020F0704030504030204" pitchFamily="34" charset="0"/>
              </a:rPr>
              <a:t>It is persuasive. </a:t>
            </a:r>
          </a:p>
          <a:p>
            <a:pPr marL="342900" indent="-342900" algn="ctr">
              <a:buAutoNum type="arabicParenR"/>
            </a:pPr>
            <a:r>
              <a:rPr lang="en-GB" sz="2000" dirty="0">
                <a:latin typeface="Arial Rounded MT Bold" panose="020F0704030504030204" pitchFamily="34" charset="0"/>
              </a:rPr>
              <a:t>You have used higher-level vocabulary.</a:t>
            </a:r>
          </a:p>
          <a:p>
            <a:pPr marL="342900" indent="-342900" algn="ctr">
              <a:buAutoNum type="arabicParenR"/>
            </a:pPr>
            <a:r>
              <a:rPr lang="en-GB" sz="2000" dirty="0">
                <a:latin typeface="Arial Rounded MT Bold" panose="020F0704030504030204" pitchFamily="34" charset="0"/>
              </a:rPr>
              <a:t>You have used Year Six grammar and punctuation.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61937F34-24AC-438B-A425-194032B9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733794"/>
            <a:ext cx="2304256" cy="23042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3E50AF-8108-47CA-B2D9-F0390C77460F}"/>
              </a:ext>
            </a:extLst>
          </p:cNvPr>
          <p:cNvSpPr txBox="1">
            <a:spLocks/>
          </p:cNvSpPr>
          <p:nvPr/>
        </p:nvSpPr>
        <p:spPr>
          <a:xfrm>
            <a:off x="5996938" y="4041320"/>
            <a:ext cx="4806636" cy="2904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rial Rounded MT Bold" panose="020F0704030504030204" pitchFamily="34" charset="0"/>
              </a:rPr>
              <a:t>With your parent/carer permission. Get them to take a photo of your design and writing and then share it with us @FeathrstoeYR6.</a:t>
            </a:r>
          </a:p>
        </p:txBody>
      </p:sp>
    </p:spTree>
    <p:extLst>
      <p:ext uri="{BB962C8B-B14F-4D97-AF65-F5344CB8AC3E}">
        <p14:creationId xmlns:p14="http://schemas.microsoft.com/office/powerpoint/2010/main" val="33209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569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Learning: English</dc:title>
  <dc:creator>John-Paul Silvester</dc:creator>
  <cp:lastModifiedBy>John-Paul Silvester</cp:lastModifiedBy>
  <cp:revision>10</cp:revision>
  <dcterms:created xsi:type="dcterms:W3CDTF">2020-06-05T12:01:09Z</dcterms:created>
  <dcterms:modified xsi:type="dcterms:W3CDTF">2020-06-08T17:22:45Z</dcterms:modified>
</cp:coreProperties>
</file>