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2"/>
  </p:notesMasterIdLst>
  <p:sldIdLst>
    <p:sldId id="256" r:id="rId2"/>
    <p:sldId id="274" r:id="rId3"/>
    <p:sldId id="257" r:id="rId4"/>
    <p:sldId id="275" r:id="rId5"/>
    <p:sldId id="276" r:id="rId6"/>
    <p:sldId id="261" r:id="rId7"/>
    <p:sldId id="264" r:id="rId8"/>
    <p:sldId id="277" r:id="rId9"/>
    <p:sldId id="272" r:id="rId10"/>
    <p:sldId id="27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735" autoAdjust="0"/>
    <p:restoredTop sz="92181"/>
  </p:normalViewPr>
  <p:slideViewPr>
    <p:cSldViewPr snapToGrid="0">
      <p:cViewPr varScale="1">
        <p:scale>
          <a:sx n="67" d="100"/>
          <a:sy n="67" d="100"/>
        </p:scale>
        <p:origin x="192"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8CC8E-7E9A-164B-A781-9144559A2B0B}" type="datetimeFigureOut">
              <a:rPr lang="en-US" smtClean="0"/>
              <a:t>4/27/20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C4AE6-24B5-A74B-9A10-1EF2F9C8B18B}" type="slidenum">
              <a:rPr lang="en-US" smtClean="0"/>
              <a:t>‹#›</a:t>
            </a:fld>
            <a:endParaRPr lang="en-US"/>
          </a:p>
        </p:txBody>
      </p:sp>
    </p:spTree>
    <p:extLst>
      <p:ext uri="{BB962C8B-B14F-4D97-AF65-F5344CB8AC3E}">
        <p14:creationId xmlns:p14="http://schemas.microsoft.com/office/powerpoint/2010/main" val="26858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Print back2back for the </a:t>
            </a:r>
            <a:r>
              <a:rPr lang="en-GB" dirty="0" err="1"/>
              <a:t>chn</a:t>
            </a:r>
            <a:r>
              <a:rPr lang="en-GB" dirty="0"/>
              <a:t> to use if needed.</a:t>
            </a:r>
          </a:p>
        </p:txBody>
      </p:sp>
      <p:sp>
        <p:nvSpPr>
          <p:cNvPr id="4" name="Slide Number Placeholder 3"/>
          <p:cNvSpPr>
            <a:spLocks noGrp="1"/>
          </p:cNvSpPr>
          <p:nvPr>
            <p:ph type="sldNum" sz="quarter" idx="10"/>
          </p:nvPr>
        </p:nvSpPr>
        <p:spPr/>
        <p:txBody>
          <a:bodyPr/>
          <a:lstStyle/>
          <a:p>
            <a:fld id="{D52AF1A0-170E-430F-AC1C-8385A70477A1}" type="slidenum">
              <a:rPr lang="en-GB" smtClean="0"/>
              <a:t>9</a:t>
            </a:fld>
            <a:endParaRPr lang="en-GB"/>
          </a:p>
        </p:txBody>
      </p:sp>
    </p:spTree>
    <p:extLst>
      <p:ext uri="{BB962C8B-B14F-4D97-AF65-F5344CB8AC3E}">
        <p14:creationId xmlns:p14="http://schemas.microsoft.com/office/powerpoint/2010/main" val="1786469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Print back2back for the </a:t>
            </a:r>
            <a:r>
              <a:rPr lang="en-GB" dirty="0" err="1"/>
              <a:t>chn</a:t>
            </a:r>
            <a:r>
              <a:rPr lang="en-GB" dirty="0"/>
              <a:t> to use if needed.</a:t>
            </a:r>
          </a:p>
        </p:txBody>
      </p:sp>
      <p:sp>
        <p:nvSpPr>
          <p:cNvPr id="4" name="Slide Number Placeholder 3"/>
          <p:cNvSpPr>
            <a:spLocks noGrp="1"/>
          </p:cNvSpPr>
          <p:nvPr>
            <p:ph type="sldNum" sz="quarter" idx="10"/>
          </p:nvPr>
        </p:nvSpPr>
        <p:spPr/>
        <p:txBody>
          <a:bodyPr/>
          <a:lstStyle/>
          <a:p>
            <a:fld id="{D52AF1A0-170E-430F-AC1C-8385A70477A1}" type="slidenum">
              <a:rPr lang="en-GB" smtClean="0"/>
              <a:t>10</a:t>
            </a:fld>
            <a:endParaRPr lang="en-GB"/>
          </a:p>
        </p:txBody>
      </p:sp>
    </p:spTree>
    <p:extLst>
      <p:ext uri="{BB962C8B-B14F-4D97-AF65-F5344CB8AC3E}">
        <p14:creationId xmlns:p14="http://schemas.microsoft.com/office/powerpoint/2010/main" val="4102678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27/04/2020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27/04/2020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27/04/2020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27/04/2020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27/04/2020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27/04/2020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27/04/2020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27/04/2020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27/04/2020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5 Measure</a:t>
            </a:r>
            <a:br>
              <a:rPr lang="en-GB" sz="6000" dirty="0"/>
            </a:br>
            <a:r>
              <a:rPr lang="en-GB" sz="6000" dirty="0"/>
              <a:t>Length</a:t>
            </a:r>
          </a:p>
        </p:txBody>
      </p:sp>
      <p:sp>
        <p:nvSpPr>
          <p:cNvPr id="3" name="Subtitle 2">
            <a:extLst>
              <a:ext uri="{FF2B5EF4-FFF2-40B4-BE49-F238E27FC236}">
                <a16:creationId xmlns:a16="http://schemas.microsoft.com/office/drawing/2014/main" id="{D77ADEEF-3406-4D4D-A9E2-0CF8DEA316D1}"/>
              </a:ext>
            </a:extLst>
          </p:cNvPr>
          <p:cNvSpPr>
            <a:spLocks noGrp="1"/>
          </p:cNvSpPr>
          <p:nvPr>
            <p:ph type="subTitle" idx="1"/>
          </p:nvPr>
        </p:nvSpPr>
        <p:spPr/>
        <p:txBody>
          <a:bodyPr anchor="ctr">
            <a:normAutofit/>
          </a:bodyPr>
          <a:lstStyle/>
          <a:p>
            <a:r>
              <a:rPr lang="en-GB" dirty="0"/>
              <a:t>Week 3 Lesson 2 – problem solving</a:t>
            </a:r>
          </a:p>
        </p:txBody>
      </p:sp>
    </p:spTree>
    <p:extLst>
      <p:ext uri="{BB962C8B-B14F-4D97-AF65-F5344CB8AC3E}">
        <p14:creationId xmlns:p14="http://schemas.microsoft.com/office/powerpoint/2010/main" val="3809328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7" y="109690"/>
            <a:ext cx="5256583" cy="1231079"/>
          </a:xfrm>
          <a:prstGeom prst="rect">
            <a:avLst/>
          </a:prstGeom>
          <a:ln w="57150">
            <a:solidFill>
              <a:schemeClr val="tx1"/>
            </a:solidFill>
          </a:ln>
        </p:spPr>
      </p:pic>
      <p:pic>
        <p:nvPicPr>
          <p:cNvPr id="6" name="Picture 5">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4" y="1844825"/>
            <a:ext cx="5256583" cy="1231079"/>
          </a:xfrm>
          <a:prstGeom prst="rect">
            <a:avLst/>
          </a:prstGeom>
          <a:ln w="57150">
            <a:solidFill>
              <a:schemeClr val="tx1"/>
            </a:solidFill>
          </a:ln>
        </p:spPr>
      </p:pic>
      <p:pic>
        <p:nvPicPr>
          <p:cNvPr id="7" name="Picture 6">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5" y="3501009"/>
            <a:ext cx="5256583" cy="1231079"/>
          </a:xfrm>
          <a:prstGeom prst="rect">
            <a:avLst/>
          </a:prstGeom>
          <a:ln w="57150">
            <a:solidFill>
              <a:schemeClr val="tx1"/>
            </a:solidFill>
          </a:ln>
        </p:spPr>
      </p:pic>
      <p:pic>
        <p:nvPicPr>
          <p:cNvPr id="8" name="Picture 7">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8" y="5222258"/>
            <a:ext cx="5256583" cy="1231079"/>
          </a:xfrm>
          <a:prstGeom prst="rect">
            <a:avLst/>
          </a:prstGeom>
          <a:ln w="57150">
            <a:solidFill>
              <a:schemeClr val="tx1"/>
            </a:solidFill>
          </a:ln>
        </p:spPr>
      </p:pic>
    </p:spTree>
    <p:extLst>
      <p:ext uri="{BB962C8B-B14F-4D97-AF65-F5344CB8AC3E}">
        <p14:creationId xmlns:p14="http://schemas.microsoft.com/office/powerpoint/2010/main" val="1832870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00E34-D686-EE46-A929-CA9134D2DE78}"/>
              </a:ext>
            </a:extLst>
          </p:cNvPr>
          <p:cNvSpPr>
            <a:spLocks noGrp="1"/>
          </p:cNvSpPr>
          <p:nvPr>
            <p:ph type="title"/>
          </p:nvPr>
        </p:nvSpPr>
        <p:spPr/>
        <p:txBody>
          <a:bodyPr/>
          <a:lstStyle/>
          <a:p>
            <a:r>
              <a:rPr lang="en-US" dirty="0"/>
              <a:t>In today’s lesson</a:t>
            </a:r>
          </a:p>
        </p:txBody>
      </p:sp>
      <p:sp>
        <p:nvSpPr>
          <p:cNvPr id="3" name="Content Placeholder 2">
            <a:extLst>
              <a:ext uri="{FF2B5EF4-FFF2-40B4-BE49-F238E27FC236}">
                <a16:creationId xmlns:a16="http://schemas.microsoft.com/office/drawing/2014/main" id="{853C1C57-1113-7448-861E-4D953ED1E5E5}"/>
              </a:ext>
            </a:extLst>
          </p:cNvPr>
          <p:cNvSpPr>
            <a:spLocks noGrp="1"/>
          </p:cNvSpPr>
          <p:nvPr>
            <p:ph idx="1"/>
          </p:nvPr>
        </p:nvSpPr>
        <p:spPr/>
        <p:txBody>
          <a:bodyPr/>
          <a:lstStyle/>
          <a:p>
            <a:r>
              <a:rPr lang="en-US" b="1" dirty="0"/>
              <a:t>We are going to apply everything you have learnt over that last few lesson on measurement. These problem solving questions will put what you have learnt into real everyday scenario’s. You need to be aware what method you are using to get to the answer. </a:t>
            </a:r>
          </a:p>
        </p:txBody>
      </p:sp>
    </p:spTree>
    <p:extLst>
      <p:ext uri="{BB962C8B-B14F-4D97-AF65-F5344CB8AC3E}">
        <p14:creationId xmlns:p14="http://schemas.microsoft.com/office/powerpoint/2010/main" val="2576130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6267263" cy="6686550"/>
          </a:xfrm>
        </p:spPr>
        <p:txBody>
          <a:bodyPr>
            <a:normAutofit lnSpcReduction="10000"/>
          </a:bodyPr>
          <a:lstStyle/>
          <a:p>
            <a:pPr marL="0" indent="0">
              <a:buNone/>
            </a:pPr>
            <a:r>
              <a:rPr lang="en-GB" sz="3200" dirty="0">
                <a:latin typeface="Arial Rounded MT Bold" panose="020F0704030504030204" pitchFamily="34" charset="0"/>
              </a:rPr>
              <a:t>Timmy the dog is 1.24m long. Bella the cat is 17cm shorter than Timmy. How long is Bella in meters?</a:t>
            </a:r>
          </a:p>
          <a:p>
            <a:pPr marL="0" indent="0">
              <a:buNone/>
            </a:pPr>
            <a:r>
              <a:rPr lang="en-GB" sz="1800" dirty="0">
                <a:latin typeface="Arial Rounded MT Bold" panose="020F0704030504030204" pitchFamily="34" charset="0"/>
              </a:rPr>
              <a:t>What measurements are used?</a:t>
            </a:r>
          </a:p>
          <a:p>
            <a:pPr marL="0" indent="0">
              <a:buNone/>
            </a:pPr>
            <a:r>
              <a:rPr lang="en-GB" sz="1800" dirty="0">
                <a:latin typeface="Arial Rounded MT Bold" panose="020F0704030504030204" pitchFamily="34" charset="0"/>
              </a:rPr>
              <a:t>To answer this question you need to be aware of the. Measurements used. As you can see from the question, we have M and CM. </a:t>
            </a:r>
          </a:p>
          <a:p>
            <a:pPr marL="0" indent="0">
              <a:buNone/>
            </a:pPr>
            <a:r>
              <a:rPr lang="en-GB" sz="1800" dirty="0">
                <a:latin typeface="Arial Rounded MT Bold" panose="020F0704030504030204" pitchFamily="34" charset="0"/>
              </a:rPr>
              <a:t>What does the question want us to find out? </a:t>
            </a:r>
          </a:p>
          <a:p>
            <a:pPr marL="0" indent="0">
              <a:buNone/>
            </a:pPr>
            <a:r>
              <a:rPr lang="en-GB" sz="1800" dirty="0">
                <a:latin typeface="Arial Rounded MT Bold" panose="020F0704030504030204" pitchFamily="34" charset="0"/>
              </a:rPr>
              <a:t>The question is comparing the two animals. How long the dog is compared to the cat. This means we are subtracting one away from the other. </a:t>
            </a:r>
          </a:p>
          <a:p>
            <a:pPr marL="0" indent="0">
              <a:buNone/>
            </a:pPr>
            <a:endParaRPr lang="en-GB" sz="1800" dirty="0">
              <a:latin typeface="Arial Rounded MT Bold" panose="020F0704030504030204" pitchFamily="34" charset="0"/>
            </a:endParaRPr>
          </a:p>
          <a:p>
            <a:pPr marL="0" indent="0">
              <a:buNone/>
            </a:pPr>
            <a:r>
              <a:rPr lang="en-GB" sz="1800" dirty="0">
                <a:latin typeface="Arial Rounded MT Bold" panose="020F0704030504030204" pitchFamily="34" charset="0"/>
              </a:rPr>
              <a:t>What do we need to do first?</a:t>
            </a:r>
          </a:p>
          <a:p>
            <a:pPr marL="0" indent="0">
              <a:buNone/>
            </a:pPr>
            <a:r>
              <a:rPr lang="en-GB" sz="1800" dirty="0">
                <a:latin typeface="Arial Rounded MT Bold" panose="020F0704030504030204" pitchFamily="34" charset="0"/>
              </a:rPr>
              <a:t>Currently, the measurements are both different units. This means it is hard to subtract them. What we need to do is make them both the same unit of measurement.</a:t>
            </a:r>
          </a:p>
          <a:p>
            <a:pPr marL="0" indent="0">
              <a:buNone/>
            </a:pPr>
            <a:r>
              <a:rPr lang="en-GB" sz="1800" b="1" u="sng" dirty="0">
                <a:latin typeface="Arial Rounded MT Bold" panose="020F0704030504030204" pitchFamily="34" charset="0"/>
              </a:rPr>
              <a:t>Continued on next slide</a:t>
            </a:r>
          </a:p>
          <a:p>
            <a:pPr marL="0" indent="0">
              <a:buNone/>
            </a:pPr>
            <a:endParaRPr lang="en-GB" sz="1800" dirty="0">
              <a:latin typeface="Arial Rounded MT Bold" panose="020F0704030504030204" pitchFamily="34"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0293" t="6889" r="8097" b="12364"/>
          <a:stretch/>
        </p:blipFill>
        <p:spPr bwMode="auto">
          <a:xfrm>
            <a:off x="7547855" y="0"/>
            <a:ext cx="1672345" cy="15580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592316502"/>
              </p:ext>
            </p:extLst>
          </p:nvPr>
        </p:nvGraphicFramePr>
        <p:xfrm>
          <a:off x="7791263" y="1612111"/>
          <a:ext cx="4191187" cy="3888432"/>
        </p:xfrm>
        <a:graphic>
          <a:graphicData uri="http://schemas.openxmlformats.org/drawingml/2006/table">
            <a:tbl>
              <a:tblPr firstRow="1" bandRow="1">
                <a:tableStyleId>{5C22544A-7EE6-4342-B048-85BDC9FD1C3A}</a:tableStyleId>
              </a:tblPr>
              <a:tblGrid>
                <a:gridCol w="598741">
                  <a:extLst>
                    <a:ext uri="{9D8B030D-6E8A-4147-A177-3AD203B41FA5}">
                      <a16:colId xmlns:a16="http://schemas.microsoft.com/office/drawing/2014/main" val="20000"/>
                    </a:ext>
                  </a:extLst>
                </a:gridCol>
                <a:gridCol w="598741">
                  <a:extLst>
                    <a:ext uri="{9D8B030D-6E8A-4147-A177-3AD203B41FA5}">
                      <a16:colId xmlns:a16="http://schemas.microsoft.com/office/drawing/2014/main" val="20001"/>
                    </a:ext>
                  </a:extLst>
                </a:gridCol>
                <a:gridCol w="598741">
                  <a:extLst>
                    <a:ext uri="{9D8B030D-6E8A-4147-A177-3AD203B41FA5}">
                      <a16:colId xmlns:a16="http://schemas.microsoft.com/office/drawing/2014/main" val="20002"/>
                    </a:ext>
                  </a:extLst>
                </a:gridCol>
                <a:gridCol w="598741">
                  <a:extLst>
                    <a:ext uri="{9D8B030D-6E8A-4147-A177-3AD203B41FA5}">
                      <a16:colId xmlns:a16="http://schemas.microsoft.com/office/drawing/2014/main" val="20003"/>
                    </a:ext>
                  </a:extLst>
                </a:gridCol>
                <a:gridCol w="598741">
                  <a:extLst>
                    <a:ext uri="{9D8B030D-6E8A-4147-A177-3AD203B41FA5}">
                      <a16:colId xmlns:a16="http://schemas.microsoft.com/office/drawing/2014/main" val="20004"/>
                    </a:ext>
                  </a:extLst>
                </a:gridCol>
                <a:gridCol w="598741">
                  <a:extLst>
                    <a:ext uri="{9D8B030D-6E8A-4147-A177-3AD203B41FA5}">
                      <a16:colId xmlns:a16="http://schemas.microsoft.com/office/drawing/2014/main" val="20005"/>
                    </a:ext>
                  </a:extLst>
                </a:gridCol>
                <a:gridCol w="598741">
                  <a:extLst>
                    <a:ext uri="{9D8B030D-6E8A-4147-A177-3AD203B41FA5}">
                      <a16:colId xmlns:a16="http://schemas.microsoft.com/office/drawing/2014/main" val="20006"/>
                    </a:ext>
                  </a:extLst>
                </a:gridCol>
              </a:tblGrid>
              <a:tr h="486054">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117466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8858250" cy="6686550"/>
          </a:xfrm>
        </p:spPr>
        <p:txBody>
          <a:bodyPr>
            <a:normAutofit/>
          </a:bodyPr>
          <a:lstStyle/>
          <a:p>
            <a:pPr marL="0" indent="0">
              <a:buNone/>
            </a:pPr>
            <a:r>
              <a:rPr lang="en-GB" sz="3200" dirty="0">
                <a:latin typeface="Arial Rounded MT Bold" panose="020F0704030504030204" pitchFamily="34" charset="0"/>
              </a:rPr>
              <a:t>Timmy the dog is 1.24m long. Bella the cat is 17cm shorter than Timmy. How long is Bella in meters?</a:t>
            </a:r>
          </a:p>
          <a:p>
            <a:pPr marL="0" indent="0">
              <a:buNone/>
            </a:pPr>
            <a:r>
              <a:rPr lang="en-GB" sz="1800" dirty="0">
                <a:latin typeface="Arial Rounded MT Bold" panose="020F0704030504030204" pitchFamily="34" charset="0"/>
              </a:rPr>
              <a:t> I am going to convert both measurements so that they are Metres. </a:t>
            </a:r>
          </a:p>
          <a:p>
            <a:pPr marL="0" indent="0">
              <a:buNone/>
            </a:pPr>
            <a:r>
              <a:rPr lang="en-GB" sz="1800" dirty="0">
                <a:latin typeface="Arial Rounded MT Bold" panose="020F0704030504030204" pitchFamily="34" charset="0"/>
              </a:rPr>
              <a:t>Timmy is 1.24m so is already using the right unit of measurement. </a:t>
            </a:r>
          </a:p>
          <a:p>
            <a:pPr marL="0" indent="0">
              <a:buNone/>
            </a:pPr>
            <a:r>
              <a:rPr lang="en-GB" sz="1800" dirty="0">
                <a:latin typeface="Arial Rounded MT Bold" panose="020F0704030504030204" pitchFamily="34" charset="0"/>
              </a:rPr>
              <a:t>Bella is 17 cm shorter. So she is being measured by centre</a:t>
            </a:r>
          </a:p>
          <a:p>
            <a:pPr marL="0" indent="0">
              <a:buNone/>
            </a:pPr>
            <a:r>
              <a:rPr lang="en-GB" sz="1800" dirty="0">
                <a:latin typeface="Arial Rounded MT Bold" panose="020F0704030504030204" pitchFamily="34" charset="0"/>
              </a:rPr>
              <a:t> metres. </a:t>
            </a:r>
          </a:p>
          <a:p>
            <a:pPr marL="0" indent="0">
              <a:buNone/>
            </a:pPr>
            <a:r>
              <a:rPr lang="en-GB" sz="1800" dirty="0">
                <a:latin typeface="Arial Rounded MT Bold" panose="020F0704030504030204" pitchFamily="34" charset="0"/>
              </a:rPr>
              <a:t>We need to convert from CM to M.</a:t>
            </a:r>
          </a:p>
          <a:p>
            <a:pPr marL="0" indent="0">
              <a:buNone/>
            </a:pPr>
            <a:r>
              <a:rPr lang="en-GB" sz="1800" dirty="0">
                <a:latin typeface="Arial Rounded MT Bold" panose="020F0704030504030204" pitchFamily="34" charset="0"/>
              </a:rPr>
              <a:t>17cm </a:t>
            </a:r>
            <a:r>
              <a:rPr lang="en-GB" sz="1800" dirty="0">
                <a:solidFill>
                  <a:schemeClr val="tx1"/>
                </a:solidFill>
                <a:latin typeface="Arial Rounded MT Bold" panose="020F0704030504030204" pitchFamily="34" charset="0"/>
              </a:rPr>
              <a:t>÷ 100 = 0.17m</a:t>
            </a:r>
          </a:p>
          <a:p>
            <a:pPr marL="0" indent="0">
              <a:buNone/>
            </a:pPr>
            <a:endParaRPr lang="en-GB" sz="1800" dirty="0">
              <a:solidFill>
                <a:schemeClr val="tx1"/>
              </a:solidFill>
              <a:latin typeface="Arial Rounded MT Bold" panose="020F0704030504030204" pitchFamily="34" charset="0"/>
            </a:endParaRPr>
          </a:p>
          <a:p>
            <a:pPr marL="0" indent="0">
              <a:buNone/>
            </a:pPr>
            <a:endParaRPr lang="en-GB" sz="1800" dirty="0">
              <a:latin typeface="Arial Rounded MT Bold" panose="020F0704030504030204" pitchFamily="34"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0293" t="6889" r="8097" b="12364"/>
          <a:stretch/>
        </p:blipFill>
        <p:spPr bwMode="auto">
          <a:xfrm>
            <a:off x="10519655" y="12696"/>
            <a:ext cx="1672345" cy="15580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5" name="Content Placeholder 3">
            <a:extLst>
              <a:ext uri="{FF2B5EF4-FFF2-40B4-BE49-F238E27FC236}">
                <a16:creationId xmlns:a16="http://schemas.microsoft.com/office/drawing/2014/main" id="{B049AB8D-8E28-0A4B-B06E-8044352428DF}"/>
              </a:ext>
            </a:extLst>
          </p:cNvPr>
          <p:cNvGraphicFramePr>
            <a:graphicFrameLocks/>
          </p:cNvGraphicFramePr>
          <p:nvPr>
            <p:extLst>
              <p:ext uri="{D42A27DB-BD31-4B8C-83A1-F6EECF244321}">
                <p14:modId xmlns:p14="http://schemas.microsoft.com/office/powerpoint/2010/main" val="3415542550"/>
              </p:ext>
            </p:extLst>
          </p:nvPr>
        </p:nvGraphicFramePr>
        <p:xfrm>
          <a:off x="8470315" y="2240430"/>
          <a:ext cx="3344740" cy="1188570"/>
        </p:xfrm>
        <a:graphic>
          <a:graphicData uri="http://schemas.openxmlformats.org/drawingml/2006/table">
            <a:tbl>
              <a:tblPr firstRow="1" bandRow="1">
                <a:tableStyleId>{5C22544A-7EE6-4342-B048-85BDC9FD1C3A}</a:tableStyleId>
              </a:tblPr>
              <a:tblGrid>
                <a:gridCol w="836185">
                  <a:extLst>
                    <a:ext uri="{9D8B030D-6E8A-4147-A177-3AD203B41FA5}">
                      <a16:colId xmlns:a16="http://schemas.microsoft.com/office/drawing/2014/main" val="20000"/>
                    </a:ext>
                  </a:extLst>
                </a:gridCol>
                <a:gridCol w="836185">
                  <a:extLst>
                    <a:ext uri="{9D8B030D-6E8A-4147-A177-3AD203B41FA5}">
                      <a16:colId xmlns:a16="http://schemas.microsoft.com/office/drawing/2014/main" val="20001"/>
                    </a:ext>
                  </a:extLst>
                </a:gridCol>
                <a:gridCol w="836185">
                  <a:extLst>
                    <a:ext uri="{9D8B030D-6E8A-4147-A177-3AD203B41FA5}">
                      <a16:colId xmlns:a16="http://schemas.microsoft.com/office/drawing/2014/main" val="20002"/>
                    </a:ext>
                  </a:extLst>
                </a:gridCol>
                <a:gridCol w="836185">
                  <a:extLst>
                    <a:ext uri="{9D8B030D-6E8A-4147-A177-3AD203B41FA5}">
                      <a16:colId xmlns:a16="http://schemas.microsoft.com/office/drawing/2014/main" val="20003"/>
                    </a:ext>
                  </a:extLst>
                </a:gridCol>
              </a:tblGrid>
              <a:tr h="365685">
                <a:tc>
                  <a:txBody>
                    <a:bodyPr/>
                    <a:lstStyle/>
                    <a:p>
                      <a:pPr algn="ctr"/>
                      <a:r>
                        <a:rPr lang="en-GB" sz="12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b="0" dirty="0">
                          <a:solidFill>
                            <a:schemeClr val="tx1"/>
                          </a:solidFill>
                          <a:latin typeface="Arial Rounded MT Bold" panose="020F0704030504030204" pitchFamily="34" charset="0"/>
                        </a:rPr>
                        <a:t>÷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5685">
                <a:tc>
                  <a:txBody>
                    <a:bodyPr/>
                    <a:lstStyle/>
                    <a:p>
                      <a:pPr algn="ctr"/>
                      <a:r>
                        <a:rPr lang="en-GB" sz="12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b="0" dirty="0">
                          <a:solidFill>
                            <a:schemeClr val="tx1"/>
                          </a:solidFill>
                          <a:latin typeface="Arial Rounded MT Bold" panose="020F0704030504030204" pitchFamily="34" charset="0"/>
                        </a:rPr>
                        <a:t>X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50845">
                <a:tc gridSpan="4">
                  <a:txBody>
                    <a:bodyPr/>
                    <a:lstStyle/>
                    <a:p>
                      <a:pPr algn="ctr"/>
                      <a:r>
                        <a:rPr lang="en-GB" sz="1200" b="0" dirty="0">
                          <a:solidFill>
                            <a:schemeClr val="tx1"/>
                          </a:solidFill>
                          <a:latin typeface="Arial Rounded MT Bold" panose="020F0704030504030204" pitchFamily="34" charset="0"/>
                        </a:rPr>
                        <a:t>100CM</a:t>
                      </a:r>
                      <a:r>
                        <a:rPr lang="en-GB" sz="1200" b="0" baseline="0" dirty="0">
                          <a:solidFill>
                            <a:schemeClr val="tx1"/>
                          </a:solidFill>
                          <a:latin typeface="Arial Rounded MT Bold" panose="020F0704030504030204" pitchFamily="34" charset="0"/>
                        </a:rPr>
                        <a:t> = 1M</a:t>
                      </a:r>
                    </a:p>
                    <a:p>
                      <a:pPr algn="ctr"/>
                      <a:r>
                        <a:rPr lang="en-GB" sz="1200" b="0" baseline="0" dirty="0">
                          <a:solidFill>
                            <a:schemeClr val="tx1"/>
                          </a:solidFill>
                          <a:latin typeface="Arial Rounded MT Bold" panose="020F0704030504030204" pitchFamily="34" charset="0"/>
                        </a:rPr>
                        <a:t>1M = 100CM</a:t>
                      </a:r>
                      <a:endParaRPr lang="en-GB" sz="12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pic>
        <p:nvPicPr>
          <p:cNvPr id="6" name="Picture 5">
            <a:extLst>
              <a:ext uri="{FF2B5EF4-FFF2-40B4-BE49-F238E27FC236}">
                <a16:creationId xmlns:a16="http://schemas.microsoft.com/office/drawing/2014/main" id="{9C9A4A52-A428-AE4B-9432-AB6D653ABF9D}"/>
              </a:ext>
            </a:extLst>
          </p:cNvPr>
          <p:cNvPicPr/>
          <p:nvPr/>
        </p:nvPicPr>
        <p:blipFill>
          <a:blip r:embed="rId3">
            <a:extLst>
              <a:ext uri="{28A0092B-C50C-407E-A947-70E740481C1C}">
                <a14:useLocalDpi xmlns:a14="http://schemas.microsoft.com/office/drawing/2010/main" val="0"/>
              </a:ext>
            </a:extLst>
          </a:blip>
          <a:stretch>
            <a:fillRect/>
          </a:stretch>
        </p:blipFill>
        <p:spPr>
          <a:xfrm>
            <a:off x="1524000" y="3869430"/>
            <a:ext cx="4972050" cy="1483620"/>
          </a:xfrm>
          <a:prstGeom prst="rect">
            <a:avLst/>
          </a:prstGeom>
        </p:spPr>
      </p:pic>
      <p:sp>
        <p:nvSpPr>
          <p:cNvPr id="7" name="TextBox 6">
            <a:extLst>
              <a:ext uri="{FF2B5EF4-FFF2-40B4-BE49-F238E27FC236}">
                <a16:creationId xmlns:a16="http://schemas.microsoft.com/office/drawing/2014/main" id="{CD2A711A-221C-7A43-9190-ED134D55D76F}"/>
              </a:ext>
            </a:extLst>
          </p:cNvPr>
          <p:cNvSpPr txBox="1"/>
          <p:nvPr/>
        </p:nvSpPr>
        <p:spPr>
          <a:xfrm>
            <a:off x="3536304" y="4520500"/>
            <a:ext cx="425116" cy="584775"/>
          </a:xfrm>
          <a:prstGeom prst="rect">
            <a:avLst/>
          </a:prstGeom>
          <a:noFill/>
        </p:spPr>
        <p:txBody>
          <a:bodyPr wrap="none" rtlCol="0">
            <a:spAutoFit/>
          </a:bodyPr>
          <a:lstStyle/>
          <a:p>
            <a:r>
              <a:rPr lang="en-US" sz="3200" dirty="0"/>
              <a:t>1</a:t>
            </a:r>
          </a:p>
        </p:txBody>
      </p:sp>
      <p:sp>
        <p:nvSpPr>
          <p:cNvPr id="8" name="TextBox 7">
            <a:extLst>
              <a:ext uri="{FF2B5EF4-FFF2-40B4-BE49-F238E27FC236}">
                <a16:creationId xmlns:a16="http://schemas.microsoft.com/office/drawing/2014/main" id="{413FF16F-F006-E346-8198-F1C54F24AE6A}"/>
              </a:ext>
            </a:extLst>
          </p:cNvPr>
          <p:cNvSpPr txBox="1"/>
          <p:nvPr/>
        </p:nvSpPr>
        <p:spPr>
          <a:xfrm>
            <a:off x="4250067" y="4520500"/>
            <a:ext cx="425116" cy="584775"/>
          </a:xfrm>
          <a:prstGeom prst="rect">
            <a:avLst/>
          </a:prstGeom>
          <a:noFill/>
        </p:spPr>
        <p:txBody>
          <a:bodyPr wrap="none" rtlCol="0">
            <a:spAutoFit/>
          </a:bodyPr>
          <a:lstStyle/>
          <a:p>
            <a:r>
              <a:rPr lang="en-US" sz="3200" dirty="0"/>
              <a:t>7</a:t>
            </a:r>
          </a:p>
        </p:txBody>
      </p:sp>
      <p:pic>
        <p:nvPicPr>
          <p:cNvPr id="9" name="Picture 8">
            <a:extLst>
              <a:ext uri="{FF2B5EF4-FFF2-40B4-BE49-F238E27FC236}">
                <a16:creationId xmlns:a16="http://schemas.microsoft.com/office/drawing/2014/main" id="{7DF91DD0-0B40-924C-B7C9-070593A5B60D}"/>
              </a:ext>
            </a:extLst>
          </p:cNvPr>
          <p:cNvPicPr/>
          <p:nvPr/>
        </p:nvPicPr>
        <p:blipFill>
          <a:blip r:embed="rId3">
            <a:extLst>
              <a:ext uri="{28A0092B-C50C-407E-A947-70E740481C1C}">
                <a14:useLocalDpi xmlns:a14="http://schemas.microsoft.com/office/drawing/2010/main" val="0"/>
              </a:ext>
            </a:extLst>
          </a:blip>
          <a:stretch>
            <a:fillRect/>
          </a:stretch>
        </p:blipFill>
        <p:spPr>
          <a:xfrm>
            <a:off x="7219950" y="3874011"/>
            <a:ext cx="4648200" cy="1483620"/>
          </a:xfrm>
          <a:prstGeom prst="rect">
            <a:avLst/>
          </a:prstGeom>
        </p:spPr>
      </p:pic>
      <p:sp>
        <p:nvSpPr>
          <p:cNvPr id="10" name="TextBox 9">
            <a:extLst>
              <a:ext uri="{FF2B5EF4-FFF2-40B4-BE49-F238E27FC236}">
                <a16:creationId xmlns:a16="http://schemas.microsoft.com/office/drawing/2014/main" id="{CD3EF68D-69DA-CA4F-98B0-6168BF77E460}"/>
              </a:ext>
            </a:extLst>
          </p:cNvPr>
          <p:cNvSpPr txBox="1"/>
          <p:nvPr/>
        </p:nvSpPr>
        <p:spPr>
          <a:xfrm>
            <a:off x="10867567" y="4520499"/>
            <a:ext cx="425116" cy="584775"/>
          </a:xfrm>
          <a:prstGeom prst="rect">
            <a:avLst/>
          </a:prstGeom>
          <a:noFill/>
        </p:spPr>
        <p:txBody>
          <a:bodyPr wrap="none" rtlCol="0">
            <a:spAutoFit/>
          </a:bodyPr>
          <a:lstStyle/>
          <a:p>
            <a:r>
              <a:rPr lang="en-US" sz="3200" dirty="0"/>
              <a:t>7</a:t>
            </a:r>
          </a:p>
        </p:txBody>
      </p:sp>
      <p:sp>
        <p:nvSpPr>
          <p:cNvPr id="11" name="TextBox 10">
            <a:extLst>
              <a:ext uri="{FF2B5EF4-FFF2-40B4-BE49-F238E27FC236}">
                <a16:creationId xmlns:a16="http://schemas.microsoft.com/office/drawing/2014/main" id="{86F5E336-F448-4C49-85DC-214AD3675A0A}"/>
              </a:ext>
            </a:extLst>
          </p:cNvPr>
          <p:cNvSpPr txBox="1"/>
          <p:nvPr/>
        </p:nvSpPr>
        <p:spPr>
          <a:xfrm>
            <a:off x="10292100" y="4555230"/>
            <a:ext cx="425116" cy="584775"/>
          </a:xfrm>
          <a:prstGeom prst="rect">
            <a:avLst/>
          </a:prstGeom>
          <a:noFill/>
        </p:spPr>
        <p:txBody>
          <a:bodyPr wrap="none" rtlCol="0">
            <a:spAutoFit/>
          </a:bodyPr>
          <a:lstStyle/>
          <a:p>
            <a:r>
              <a:rPr lang="en-US" sz="3200" dirty="0"/>
              <a:t>1</a:t>
            </a:r>
          </a:p>
        </p:txBody>
      </p:sp>
      <p:sp>
        <p:nvSpPr>
          <p:cNvPr id="12" name="TextBox 11">
            <a:extLst>
              <a:ext uri="{FF2B5EF4-FFF2-40B4-BE49-F238E27FC236}">
                <a16:creationId xmlns:a16="http://schemas.microsoft.com/office/drawing/2014/main" id="{61C906A2-2DDB-1C4E-932B-042A98B97E11}"/>
              </a:ext>
            </a:extLst>
          </p:cNvPr>
          <p:cNvSpPr txBox="1"/>
          <p:nvPr/>
        </p:nvSpPr>
        <p:spPr>
          <a:xfrm>
            <a:off x="9624326" y="4518270"/>
            <a:ext cx="425116" cy="584775"/>
          </a:xfrm>
          <a:prstGeom prst="rect">
            <a:avLst/>
          </a:prstGeom>
          <a:noFill/>
        </p:spPr>
        <p:txBody>
          <a:bodyPr wrap="none" rtlCol="0">
            <a:spAutoFit/>
          </a:bodyPr>
          <a:lstStyle/>
          <a:p>
            <a:r>
              <a:rPr lang="en-US" sz="3200" dirty="0"/>
              <a:t>0</a:t>
            </a:r>
          </a:p>
        </p:txBody>
      </p:sp>
      <p:sp>
        <p:nvSpPr>
          <p:cNvPr id="4" name="TextBox 3">
            <a:extLst>
              <a:ext uri="{FF2B5EF4-FFF2-40B4-BE49-F238E27FC236}">
                <a16:creationId xmlns:a16="http://schemas.microsoft.com/office/drawing/2014/main" id="{0CEA1BE2-CFB8-A140-8778-771AD9756161}"/>
              </a:ext>
            </a:extLst>
          </p:cNvPr>
          <p:cNvSpPr txBox="1"/>
          <p:nvPr/>
        </p:nvSpPr>
        <p:spPr>
          <a:xfrm>
            <a:off x="8934450" y="5353050"/>
            <a:ext cx="2724150" cy="923330"/>
          </a:xfrm>
          <a:prstGeom prst="rect">
            <a:avLst/>
          </a:prstGeom>
          <a:noFill/>
        </p:spPr>
        <p:txBody>
          <a:bodyPr wrap="square" rtlCol="0">
            <a:spAutoFit/>
          </a:bodyPr>
          <a:lstStyle/>
          <a:p>
            <a:r>
              <a:rPr lang="en-US" dirty="0"/>
              <a:t>Place holder needed in the ones column remember.</a:t>
            </a:r>
          </a:p>
        </p:txBody>
      </p:sp>
      <p:sp>
        <p:nvSpPr>
          <p:cNvPr id="14" name="Right Arrow 13">
            <a:extLst>
              <a:ext uri="{FF2B5EF4-FFF2-40B4-BE49-F238E27FC236}">
                <a16:creationId xmlns:a16="http://schemas.microsoft.com/office/drawing/2014/main" id="{4AC9F703-6B37-FA41-81E6-ED3CC7C2A7E8}"/>
              </a:ext>
            </a:extLst>
          </p:cNvPr>
          <p:cNvSpPr/>
          <p:nvPr/>
        </p:nvSpPr>
        <p:spPr>
          <a:xfrm>
            <a:off x="5627827" y="5474025"/>
            <a:ext cx="26642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ight Arrow 14">
            <a:extLst>
              <a:ext uri="{FF2B5EF4-FFF2-40B4-BE49-F238E27FC236}">
                <a16:creationId xmlns:a16="http://schemas.microsoft.com/office/drawing/2014/main" id="{05F183D3-2593-D849-AAD0-D3CA17E3790B}"/>
              </a:ext>
            </a:extLst>
          </p:cNvPr>
          <p:cNvSpPr/>
          <p:nvPr/>
        </p:nvSpPr>
        <p:spPr>
          <a:xfrm>
            <a:off x="5525852" y="3262796"/>
            <a:ext cx="26642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1966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6267263" cy="6686550"/>
          </a:xfrm>
        </p:spPr>
        <p:txBody>
          <a:bodyPr>
            <a:normAutofit/>
          </a:bodyPr>
          <a:lstStyle/>
          <a:p>
            <a:pPr marL="0" indent="0">
              <a:buNone/>
            </a:pPr>
            <a:r>
              <a:rPr lang="en-GB" sz="3200" dirty="0">
                <a:latin typeface="Arial Rounded MT Bold" panose="020F0704030504030204" pitchFamily="34" charset="0"/>
              </a:rPr>
              <a:t>Timmy the dog is 1.24m long. Bella the cat is 17cm shorter than Timmy. How long is Bella in meters?</a:t>
            </a:r>
          </a:p>
          <a:p>
            <a:pPr marL="0" indent="0">
              <a:buNone/>
            </a:pPr>
            <a:endParaRPr lang="en-GB" sz="1800" dirty="0">
              <a:latin typeface="Arial Rounded MT Bold" panose="020F0704030504030204" pitchFamily="34" charset="0"/>
            </a:endParaRPr>
          </a:p>
          <a:p>
            <a:pPr marL="0" indent="0">
              <a:buNone/>
            </a:pPr>
            <a:r>
              <a:rPr lang="en-GB" sz="1800" dirty="0">
                <a:latin typeface="Arial Rounded MT Bold" panose="020F0704030504030204" pitchFamily="34" charset="0"/>
              </a:rPr>
              <a:t>Timmy 1.24m</a:t>
            </a:r>
          </a:p>
          <a:p>
            <a:pPr marL="0" indent="0">
              <a:buNone/>
            </a:pPr>
            <a:r>
              <a:rPr lang="en-GB" sz="1800" dirty="0">
                <a:latin typeface="Arial Rounded MT Bold" panose="020F0704030504030204" pitchFamily="34" charset="0"/>
              </a:rPr>
              <a:t>Bella is 0.17m shorter</a:t>
            </a:r>
          </a:p>
          <a:p>
            <a:pPr marL="0" indent="0">
              <a:buNone/>
            </a:pPr>
            <a:r>
              <a:rPr lang="en-GB" sz="1800" dirty="0">
                <a:latin typeface="Arial Rounded MT Bold" panose="020F0704030504030204" pitchFamily="34" charset="0"/>
              </a:rPr>
              <a:t>Now we have the same unit of measurement. We cam subtract Timmy’s length by the difference between him and Bella. </a:t>
            </a:r>
          </a:p>
          <a:p>
            <a:pPr marL="0" indent="0">
              <a:buNone/>
            </a:pPr>
            <a:r>
              <a:rPr lang="en-GB" sz="1800" dirty="0">
                <a:latin typeface="Arial Rounded MT Bold" panose="020F0704030504030204" pitchFamily="34" charset="0"/>
              </a:rPr>
              <a:t>1.24m – 0.17m = 1.07m</a:t>
            </a:r>
          </a:p>
          <a:p>
            <a:pPr marL="0" indent="0">
              <a:buNone/>
            </a:pPr>
            <a:endParaRPr lang="en-GB" sz="1800" dirty="0">
              <a:latin typeface="Arial Rounded MT Bold" panose="020F0704030504030204" pitchFamily="34" charset="0"/>
            </a:endParaRPr>
          </a:p>
          <a:p>
            <a:pPr marL="0" indent="0">
              <a:buNone/>
            </a:pPr>
            <a:r>
              <a:rPr lang="en-GB" sz="1800" dirty="0">
                <a:latin typeface="Arial Rounded MT Bold" panose="020F0704030504030204" pitchFamily="34" charset="0"/>
              </a:rPr>
              <a:t>Remember</a:t>
            </a:r>
          </a:p>
          <a:p>
            <a:pPr marL="0" indent="0">
              <a:buNone/>
            </a:pPr>
            <a:r>
              <a:rPr lang="en-GB" sz="1800" dirty="0">
                <a:latin typeface="Arial Rounded MT Bold" panose="020F0704030504030204" pitchFamily="34" charset="0"/>
              </a:rPr>
              <a:t>Biggest number at the top</a:t>
            </a:r>
          </a:p>
          <a:p>
            <a:pPr marL="0" indent="0">
              <a:buNone/>
            </a:pPr>
            <a:r>
              <a:rPr lang="en-GB" sz="1800" dirty="0">
                <a:latin typeface="Arial Rounded MT Bold" panose="020F0704030504030204" pitchFamily="34" charset="0"/>
              </a:rPr>
              <a:t>Decimal lined up directly underneath each other.</a:t>
            </a:r>
          </a:p>
          <a:p>
            <a:pPr marL="0" indent="0">
              <a:buNone/>
            </a:pPr>
            <a:r>
              <a:rPr lang="en-GB" sz="1800" dirty="0">
                <a:latin typeface="Arial Rounded MT Bold" panose="020F0704030504030204" pitchFamily="34" charset="0"/>
              </a:rPr>
              <a:t>Add place holders to any missing columns</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0293" t="6889" r="8097" b="12364"/>
          <a:stretch/>
        </p:blipFill>
        <p:spPr bwMode="auto">
          <a:xfrm>
            <a:off x="7547855" y="0"/>
            <a:ext cx="1672345" cy="15580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4136574801"/>
              </p:ext>
            </p:extLst>
          </p:nvPr>
        </p:nvGraphicFramePr>
        <p:xfrm>
          <a:off x="7791263" y="1612111"/>
          <a:ext cx="4191187" cy="4632960"/>
        </p:xfrm>
        <a:graphic>
          <a:graphicData uri="http://schemas.openxmlformats.org/drawingml/2006/table">
            <a:tbl>
              <a:tblPr firstRow="1" bandRow="1">
                <a:tableStyleId>{5C22544A-7EE6-4342-B048-85BDC9FD1C3A}</a:tableStyleId>
              </a:tblPr>
              <a:tblGrid>
                <a:gridCol w="598741">
                  <a:extLst>
                    <a:ext uri="{9D8B030D-6E8A-4147-A177-3AD203B41FA5}">
                      <a16:colId xmlns:a16="http://schemas.microsoft.com/office/drawing/2014/main" val="20000"/>
                    </a:ext>
                  </a:extLst>
                </a:gridCol>
                <a:gridCol w="598741">
                  <a:extLst>
                    <a:ext uri="{9D8B030D-6E8A-4147-A177-3AD203B41FA5}">
                      <a16:colId xmlns:a16="http://schemas.microsoft.com/office/drawing/2014/main" val="20001"/>
                    </a:ext>
                  </a:extLst>
                </a:gridCol>
                <a:gridCol w="598741">
                  <a:extLst>
                    <a:ext uri="{9D8B030D-6E8A-4147-A177-3AD203B41FA5}">
                      <a16:colId xmlns:a16="http://schemas.microsoft.com/office/drawing/2014/main" val="20002"/>
                    </a:ext>
                  </a:extLst>
                </a:gridCol>
                <a:gridCol w="598741">
                  <a:extLst>
                    <a:ext uri="{9D8B030D-6E8A-4147-A177-3AD203B41FA5}">
                      <a16:colId xmlns:a16="http://schemas.microsoft.com/office/drawing/2014/main" val="20003"/>
                    </a:ext>
                  </a:extLst>
                </a:gridCol>
                <a:gridCol w="598741">
                  <a:extLst>
                    <a:ext uri="{9D8B030D-6E8A-4147-A177-3AD203B41FA5}">
                      <a16:colId xmlns:a16="http://schemas.microsoft.com/office/drawing/2014/main" val="20004"/>
                    </a:ext>
                  </a:extLst>
                </a:gridCol>
                <a:gridCol w="598741">
                  <a:extLst>
                    <a:ext uri="{9D8B030D-6E8A-4147-A177-3AD203B41FA5}">
                      <a16:colId xmlns:a16="http://schemas.microsoft.com/office/drawing/2014/main" val="20005"/>
                    </a:ext>
                  </a:extLst>
                </a:gridCol>
                <a:gridCol w="598741">
                  <a:extLst>
                    <a:ext uri="{9D8B030D-6E8A-4147-A177-3AD203B41FA5}">
                      <a16:colId xmlns:a16="http://schemas.microsoft.com/office/drawing/2014/main" val="20006"/>
                    </a:ext>
                  </a:extLst>
                </a:gridCol>
              </a:tblGrid>
              <a:tr h="486054">
                <a:tc>
                  <a:txBody>
                    <a:bodyPr/>
                    <a:lstStyle/>
                    <a:p>
                      <a:endParaRPr lang="en-GB"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32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3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32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32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86054">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3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3200"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3200" b="1"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3200"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3200" b="1"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6054">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32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3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32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320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86054">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86054">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86054">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86054">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86054">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6" name="Rectangle 5">
            <a:extLst>
              <a:ext uri="{FF2B5EF4-FFF2-40B4-BE49-F238E27FC236}">
                <a16:creationId xmlns:a16="http://schemas.microsoft.com/office/drawing/2014/main" id="{DD3719A5-89B9-2446-9C29-83B51D4EA918}"/>
              </a:ext>
            </a:extLst>
          </p:cNvPr>
          <p:cNvSpPr/>
          <p:nvPr/>
        </p:nvSpPr>
        <p:spPr>
          <a:xfrm>
            <a:off x="8983362" y="2743200"/>
            <a:ext cx="2409568" cy="86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D4BBBB1-96E6-EE49-8DCB-997A2DEC4D52}"/>
              </a:ext>
            </a:extLst>
          </p:cNvPr>
          <p:cNvSpPr/>
          <p:nvPr/>
        </p:nvSpPr>
        <p:spPr>
          <a:xfrm>
            <a:off x="8983362" y="3342503"/>
            <a:ext cx="2409568" cy="86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3489A8CD-BB5B-7243-AB23-C5A09806ECF7}"/>
              </a:ext>
            </a:extLst>
          </p:cNvPr>
          <p:cNvCxnSpPr/>
          <p:nvPr/>
        </p:nvCxnSpPr>
        <p:spPr>
          <a:xfrm flipH="1">
            <a:off x="10346724" y="1598022"/>
            <a:ext cx="247135" cy="579634"/>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7524C268-4DB4-054A-B48E-D4E3B252F51B}"/>
              </a:ext>
            </a:extLst>
          </p:cNvPr>
          <p:cNvSpPr txBox="1"/>
          <p:nvPr/>
        </p:nvSpPr>
        <p:spPr>
          <a:xfrm>
            <a:off x="10099589" y="1478570"/>
            <a:ext cx="370702" cy="369332"/>
          </a:xfrm>
          <a:prstGeom prst="rect">
            <a:avLst/>
          </a:prstGeom>
          <a:noFill/>
        </p:spPr>
        <p:txBody>
          <a:bodyPr wrap="square" rtlCol="0">
            <a:spAutoFit/>
          </a:bodyPr>
          <a:lstStyle/>
          <a:p>
            <a:r>
              <a:rPr lang="en-US" dirty="0"/>
              <a:t>1</a:t>
            </a:r>
          </a:p>
        </p:txBody>
      </p:sp>
      <p:sp>
        <p:nvSpPr>
          <p:cNvPr id="13" name="TextBox 12">
            <a:extLst>
              <a:ext uri="{FF2B5EF4-FFF2-40B4-BE49-F238E27FC236}">
                <a16:creationId xmlns:a16="http://schemas.microsoft.com/office/drawing/2014/main" id="{8B57434F-53CE-A248-8D8A-650F600FEE32}"/>
              </a:ext>
            </a:extLst>
          </p:cNvPr>
          <p:cNvSpPr txBox="1"/>
          <p:nvPr/>
        </p:nvSpPr>
        <p:spPr>
          <a:xfrm>
            <a:off x="10682673" y="1577753"/>
            <a:ext cx="370702" cy="369332"/>
          </a:xfrm>
          <a:prstGeom prst="rect">
            <a:avLst/>
          </a:prstGeom>
          <a:noFill/>
        </p:spPr>
        <p:txBody>
          <a:bodyPr wrap="square" rtlCol="0">
            <a:spAutoFit/>
          </a:bodyPr>
          <a:lstStyle/>
          <a:p>
            <a:r>
              <a:rPr lang="en-US" dirty="0"/>
              <a:t>1</a:t>
            </a:r>
          </a:p>
        </p:txBody>
      </p:sp>
    </p:spTree>
    <p:extLst>
      <p:ext uri="{BB962C8B-B14F-4D97-AF65-F5344CB8AC3E}">
        <p14:creationId xmlns:p14="http://schemas.microsoft.com/office/powerpoint/2010/main" val="2456605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3900" y="1458"/>
            <a:ext cx="9144000" cy="4525963"/>
          </a:xfrm>
        </p:spPr>
        <p:txBody>
          <a:bodyPr>
            <a:normAutofit/>
          </a:bodyPr>
          <a:lstStyle/>
          <a:p>
            <a:pPr marL="0" indent="0">
              <a:buNone/>
            </a:pPr>
            <a:r>
              <a:rPr lang="en-GB" sz="2800" dirty="0">
                <a:latin typeface="Arial Rounded MT Bold" panose="020F0704030504030204" pitchFamily="34" charset="0"/>
              </a:rPr>
              <a:t>Two ants are helping to build their ant hive. One ant puts some mud down that is 17mm and the other puts some mud down that is 1.4cm. </a:t>
            </a:r>
          </a:p>
          <a:p>
            <a:pPr marL="0" indent="0">
              <a:buNone/>
            </a:pPr>
            <a:r>
              <a:rPr lang="en-GB" sz="2800" dirty="0">
                <a:latin typeface="Arial Rounded MT Bold" panose="020F0704030504030204" pitchFamily="34" charset="0"/>
              </a:rPr>
              <a:t>In cm, how much mud do they have? </a:t>
            </a:r>
          </a:p>
          <a:p>
            <a:pPr marL="0" indent="0">
              <a:buNone/>
            </a:pPr>
            <a:endParaRPr lang="en-GB" sz="2800" dirty="0">
              <a:latin typeface="Arial Rounded MT Bold" panose="020F0704030504030204" pitchFamily="34" charset="0"/>
            </a:endParaRPr>
          </a:p>
          <a:p>
            <a:pPr marL="0" indent="0">
              <a:buNone/>
            </a:pPr>
            <a:r>
              <a:rPr lang="en-GB" sz="2800" dirty="0">
                <a:latin typeface="Arial Rounded MT Bold" panose="020F0704030504030204" pitchFamily="34" charset="0"/>
              </a:rPr>
              <a:t>17mm needs to converted to cm </a:t>
            </a:r>
          </a:p>
          <a:p>
            <a:pPr marL="0" indent="0">
              <a:buNone/>
            </a:pPr>
            <a:r>
              <a:rPr lang="en-GB" sz="2800" dirty="0">
                <a:latin typeface="Arial Rounded MT Bold" panose="020F0704030504030204" pitchFamily="34" charset="0"/>
              </a:rPr>
              <a:t>MM to CM = </a:t>
            </a:r>
            <a:r>
              <a:rPr lang="en-GB" sz="2800" dirty="0">
                <a:solidFill>
                  <a:schemeClr val="tx1"/>
                </a:solidFill>
                <a:latin typeface="Arial Rounded MT Bold" panose="020F0704030504030204" pitchFamily="34" charset="0"/>
              </a:rPr>
              <a:t>÷ 10</a:t>
            </a:r>
          </a:p>
          <a:p>
            <a:pPr marL="0" indent="0">
              <a:buNone/>
            </a:pPr>
            <a:endParaRPr lang="en-GB" sz="2800" dirty="0">
              <a:solidFill>
                <a:schemeClr val="tx1"/>
              </a:solidFill>
              <a:latin typeface="Arial Rounded MT Bold" panose="020F0704030504030204" pitchFamily="34" charset="0"/>
            </a:endParaRPr>
          </a:p>
          <a:p>
            <a:pPr marL="0" indent="0">
              <a:buNone/>
            </a:pPr>
            <a:endParaRPr lang="en-GB" sz="2800" dirty="0">
              <a:latin typeface="Arial Rounded MT Bold" panose="020F07040305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151943682"/>
              </p:ext>
            </p:extLst>
          </p:nvPr>
        </p:nvGraphicFramePr>
        <p:xfrm>
          <a:off x="7074791" y="902875"/>
          <a:ext cx="2943695" cy="2084810"/>
        </p:xfrm>
        <a:graphic>
          <a:graphicData uri="http://schemas.openxmlformats.org/drawingml/2006/table">
            <a:tbl>
              <a:tblPr firstRow="1" bandRow="1">
                <a:tableStyleId>{5C22544A-7EE6-4342-B048-85BDC9FD1C3A}</a:tableStyleId>
              </a:tblPr>
              <a:tblGrid>
                <a:gridCol w="588739">
                  <a:extLst>
                    <a:ext uri="{9D8B030D-6E8A-4147-A177-3AD203B41FA5}">
                      <a16:colId xmlns:a16="http://schemas.microsoft.com/office/drawing/2014/main" val="20003"/>
                    </a:ext>
                  </a:extLst>
                </a:gridCol>
                <a:gridCol w="588739">
                  <a:extLst>
                    <a:ext uri="{9D8B030D-6E8A-4147-A177-3AD203B41FA5}">
                      <a16:colId xmlns:a16="http://schemas.microsoft.com/office/drawing/2014/main" val="20004"/>
                    </a:ext>
                  </a:extLst>
                </a:gridCol>
                <a:gridCol w="588739">
                  <a:extLst>
                    <a:ext uri="{9D8B030D-6E8A-4147-A177-3AD203B41FA5}">
                      <a16:colId xmlns:a16="http://schemas.microsoft.com/office/drawing/2014/main" val="20005"/>
                    </a:ext>
                  </a:extLst>
                </a:gridCol>
                <a:gridCol w="588739">
                  <a:extLst>
                    <a:ext uri="{9D8B030D-6E8A-4147-A177-3AD203B41FA5}">
                      <a16:colId xmlns:a16="http://schemas.microsoft.com/office/drawing/2014/main" val="20006"/>
                    </a:ext>
                  </a:extLst>
                </a:gridCol>
                <a:gridCol w="588739">
                  <a:extLst>
                    <a:ext uri="{9D8B030D-6E8A-4147-A177-3AD203B41FA5}">
                      <a16:colId xmlns:a16="http://schemas.microsoft.com/office/drawing/2014/main" val="20007"/>
                    </a:ext>
                  </a:extLst>
                </a:gridCol>
              </a:tblGrid>
              <a:tr h="41696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2000"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2000" b="1"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2000" b="1"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16962">
                <a:tc>
                  <a:txBody>
                    <a:bodyPr/>
                    <a:lstStyle/>
                    <a:p>
                      <a:r>
                        <a:rPr lang="en-GB"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2000"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2000" b="1"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2000" b="1"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16962">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2000" b="1"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2000" b="1"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2000"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16962">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2000"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2000"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16962">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69072" y="525195"/>
            <a:ext cx="1761163" cy="13036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5" name="Content Placeholder 3">
            <a:extLst>
              <a:ext uri="{FF2B5EF4-FFF2-40B4-BE49-F238E27FC236}">
                <a16:creationId xmlns:a16="http://schemas.microsoft.com/office/drawing/2014/main" id="{80D657FB-C26E-6A49-B48E-8D4E50F33BE4}"/>
              </a:ext>
            </a:extLst>
          </p:cNvPr>
          <p:cNvGraphicFramePr>
            <a:graphicFrameLocks/>
          </p:cNvGraphicFramePr>
          <p:nvPr>
            <p:extLst>
              <p:ext uri="{D42A27DB-BD31-4B8C-83A1-F6EECF244321}">
                <p14:modId xmlns:p14="http://schemas.microsoft.com/office/powerpoint/2010/main" val="490220061"/>
              </p:ext>
            </p:extLst>
          </p:nvPr>
        </p:nvGraphicFramePr>
        <p:xfrm>
          <a:off x="3684711" y="3002307"/>
          <a:ext cx="3535612" cy="1379194"/>
        </p:xfrm>
        <a:graphic>
          <a:graphicData uri="http://schemas.openxmlformats.org/drawingml/2006/table">
            <a:tbl>
              <a:tblPr firstRow="1" bandRow="1">
                <a:tableStyleId>{5C22544A-7EE6-4342-B048-85BDC9FD1C3A}</a:tableStyleId>
              </a:tblPr>
              <a:tblGrid>
                <a:gridCol w="883903">
                  <a:extLst>
                    <a:ext uri="{9D8B030D-6E8A-4147-A177-3AD203B41FA5}">
                      <a16:colId xmlns:a16="http://schemas.microsoft.com/office/drawing/2014/main" val="20000"/>
                    </a:ext>
                  </a:extLst>
                </a:gridCol>
                <a:gridCol w="883903">
                  <a:extLst>
                    <a:ext uri="{9D8B030D-6E8A-4147-A177-3AD203B41FA5}">
                      <a16:colId xmlns:a16="http://schemas.microsoft.com/office/drawing/2014/main" val="20001"/>
                    </a:ext>
                  </a:extLst>
                </a:gridCol>
                <a:gridCol w="883903">
                  <a:extLst>
                    <a:ext uri="{9D8B030D-6E8A-4147-A177-3AD203B41FA5}">
                      <a16:colId xmlns:a16="http://schemas.microsoft.com/office/drawing/2014/main" val="20002"/>
                    </a:ext>
                  </a:extLst>
                </a:gridCol>
                <a:gridCol w="883903">
                  <a:extLst>
                    <a:ext uri="{9D8B030D-6E8A-4147-A177-3AD203B41FA5}">
                      <a16:colId xmlns:a16="http://schemas.microsoft.com/office/drawing/2014/main" val="20003"/>
                    </a:ext>
                  </a:extLst>
                </a:gridCol>
              </a:tblGrid>
              <a:tr h="444147">
                <a:tc>
                  <a:txBody>
                    <a:bodyPr/>
                    <a:lstStyle/>
                    <a:p>
                      <a:pPr algn="ctr"/>
                      <a:r>
                        <a:rPr lang="en-GB" sz="1600" b="0" dirty="0">
                          <a:solidFill>
                            <a:schemeClr val="tx1"/>
                          </a:solidFill>
                          <a:latin typeface="Arial Rounded MT Bold" panose="020F0704030504030204" pitchFamily="34" charset="0"/>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b="0" dirty="0">
                          <a:solidFill>
                            <a:schemeClr val="tx1"/>
                          </a:solidFill>
                          <a:latin typeface="Arial Rounded MT Bold" panose="020F0704030504030204" pitchFamily="34" charset="0"/>
                        </a:rPr>
                        <a:t> 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b="0" dirty="0">
                          <a:solidFill>
                            <a:schemeClr val="tx1"/>
                          </a:solidFill>
                          <a:latin typeface="Arial Rounded MT Bold" panose="020F0704030504030204" pitchFamily="34" charset="0"/>
                        </a:rPr>
                        <a:t>÷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44147">
                <a:tc>
                  <a:txBody>
                    <a:bodyPr/>
                    <a:lstStyle/>
                    <a:p>
                      <a:pPr algn="ctr"/>
                      <a:r>
                        <a:rPr lang="en-GB" sz="16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b="0" dirty="0">
                          <a:solidFill>
                            <a:schemeClr val="tx1"/>
                          </a:solidFill>
                          <a:latin typeface="Arial Rounded MT Bold" panose="020F0704030504030204" pitchFamily="34" charset="0"/>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b="0" dirty="0">
                          <a:solidFill>
                            <a:schemeClr val="tx1"/>
                          </a:solidFill>
                          <a:latin typeface="Arial Rounded MT Bold" panose="020F0704030504030204" pitchFamily="34" charset="0"/>
                        </a:rPr>
                        <a:t>X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90900">
                <a:tc gridSpan="4">
                  <a:txBody>
                    <a:bodyPr/>
                    <a:lstStyle/>
                    <a:p>
                      <a:pPr algn="ctr"/>
                      <a:r>
                        <a:rPr lang="en-GB" sz="1050" b="0" dirty="0">
                          <a:solidFill>
                            <a:schemeClr val="tx1"/>
                          </a:solidFill>
                          <a:latin typeface="Arial Rounded MT Bold" panose="020F0704030504030204" pitchFamily="34" charset="0"/>
                        </a:rPr>
                        <a:t>This</a:t>
                      </a:r>
                      <a:r>
                        <a:rPr lang="en-GB" sz="1050" b="0" baseline="0" dirty="0">
                          <a:solidFill>
                            <a:schemeClr val="tx1"/>
                          </a:solidFill>
                          <a:latin typeface="Arial Rounded MT Bold" panose="020F0704030504030204" pitchFamily="34" charset="0"/>
                        </a:rPr>
                        <a:t> is because 1CM = 10MM </a:t>
                      </a:r>
                    </a:p>
                    <a:p>
                      <a:pPr algn="ctr"/>
                      <a:r>
                        <a:rPr lang="en-GB" sz="1050" b="0" baseline="0" dirty="0">
                          <a:solidFill>
                            <a:schemeClr val="tx1"/>
                          </a:solidFill>
                          <a:latin typeface="Arial Rounded MT Bold" panose="020F0704030504030204" pitchFamily="34" charset="0"/>
                        </a:rPr>
                        <a:t>AKA 10MM = 1CM!</a:t>
                      </a:r>
                      <a:endParaRPr lang="en-GB" sz="105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pic>
        <p:nvPicPr>
          <p:cNvPr id="6" name="Picture 5">
            <a:extLst>
              <a:ext uri="{FF2B5EF4-FFF2-40B4-BE49-F238E27FC236}">
                <a16:creationId xmlns:a16="http://schemas.microsoft.com/office/drawing/2014/main" id="{D6EF187F-89EA-9B44-8397-5C23A5C57F8A}"/>
              </a:ext>
            </a:extLst>
          </p:cNvPr>
          <p:cNvPicPr/>
          <p:nvPr/>
        </p:nvPicPr>
        <p:blipFill>
          <a:blip r:embed="rId3">
            <a:extLst>
              <a:ext uri="{28A0092B-C50C-407E-A947-70E740481C1C}">
                <a14:useLocalDpi xmlns:a14="http://schemas.microsoft.com/office/drawing/2010/main" val="0"/>
              </a:ext>
            </a:extLst>
          </a:blip>
          <a:stretch>
            <a:fillRect/>
          </a:stretch>
        </p:blipFill>
        <p:spPr>
          <a:xfrm>
            <a:off x="723900" y="4427967"/>
            <a:ext cx="4972050" cy="1483620"/>
          </a:xfrm>
          <a:prstGeom prst="rect">
            <a:avLst/>
          </a:prstGeom>
        </p:spPr>
      </p:pic>
      <p:pic>
        <p:nvPicPr>
          <p:cNvPr id="7" name="Picture 6">
            <a:extLst>
              <a:ext uri="{FF2B5EF4-FFF2-40B4-BE49-F238E27FC236}">
                <a16:creationId xmlns:a16="http://schemas.microsoft.com/office/drawing/2014/main" id="{4D78698C-A50C-1A4C-A17B-87AE7F5F7AAE}"/>
              </a:ext>
            </a:extLst>
          </p:cNvPr>
          <p:cNvPicPr/>
          <p:nvPr/>
        </p:nvPicPr>
        <p:blipFill>
          <a:blip r:embed="rId3">
            <a:extLst>
              <a:ext uri="{28A0092B-C50C-407E-A947-70E740481C1C}">
                <a14:useLocalDpi xmlns:a14="http://schemas.microsoft.com/office/drawing/2010/main" val="0"/>
              </a:ext>
            </a:extLst>
          </a:blip>
          <a:stretch>
            <a:fillRect/>
          </a:stretch>
        </p:blipFill>
        <p:spPr>
          <a:xfrm>
            <a:off x="6762750" y="4477694"/>
            <a:ext cx="4972050" cy="1483620"/>
          </a:xfrm>
          <a:prstGeom prst="rect">
            <a:avLst/>
          </a:prstGeom>
        </p:spPr>
      </p:pic>
      <p:sp>
        <p:nvSpPr>
          <p:cNvPr id="8" name="Right Arrow 7">
            <a:extLst>
              <a:ext uri="{FF2B5EF4-FFF2-40B4-BE49-F238E27FC236}">
                <a16:creationId xmlns:a16="http://schemas.microsoft.com/office/drawing/2014/main" id="{5BEA79C3-8A8A-5345-ACDF-D911DFFB9422}"/>
              </a:ext>
            </a:extLst>
          </p:cNvPr>
          <p:cNvSpPr/>
          <p:nvPr/>
        </p:nvSpPr>
        <p:spPr>
          <a:xfrm>
            <a:off x="5030552" y="6057507"/>
            <a:ext cx="26642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3A8BCC89-C8C2-4841-9FC2-5FD531857926}"/>
              </a:ext>
            </a:extLst>
          </p:cNvPr>
          <p:cNvSpPr txBox="1"/>
          <p:nvPr/>
        </p:nvSpPr>
        <p:spPr>
          <a:xfrm>
            <a:off x="2678570" y="5012647"/>
            <a:ext cx="425116" cy="584775"/>
          </a:xfrm>
          <a:prstGeom prst="rect">
            <a:avLst/>
          </a:prstGeom>
          <a:noFill/>
        </p:spPr>
        <p:txBody>
          <a:bodyPr wrap="none" rtlCol="0">
            <a:spAutoFit/>
          </a:bodyPr>
          <a:lstStyle/>
          <a:p>
            <a:r>
              <a:rPr lang="en-US" sz="3200" dirty="0"/>
              <a:t>1</a:t>
            </a:r>
          </a:p>
        </p:txBody>
      </p:sp>
      <p:sp>
        <p:nvSpPr>
          <p:cNvPr id="11" name="TextBox 10">
            <a:extLst>
              <a:ext uri="{FF2B5EF4-FFF2-40B4-BE49-F238E27FC236}">
                <a16:creationId xmlns:a16="http://schemas.microsoft.com/office/drawing/2014/main" id="{B2641B08-8420-184E-8C1B-1721150A5088}"/>
              </a:ext>
            </a:extLst>
          </p:cNvPr>
          <p:cNvSpPr txBox="1"/>
          <p:nvPr/>
        </p:nvSpPr>
        <p:spPr>
          <a:xfrm>
            <a:off x="3329278" y="5012647"/>
            <a:ext cx="425116" cy="584775"/>
          </a:xfrm>
          <a:prstGeom prst="rect">
            <a:avLst/>
          </a:prstGeom>
          <a:noFill/>
        </p:spPr>
        <p:txBody>
          <a:bodyPr wrap="none" rtlCol="0">
            <a:spAutoFit/>
          </a:bodyPr>
          <a:lstStyle/>
          <a:p>
            <a:r>
              <a:rPr lang="en-US" sz="3200" dirty="0"/>
              <a:t>7</a:t>
            </a:r>
          </a:p>
        </p:txBody>
      </p:sp>
      <p:sp>
        <p:nvSpPr>
          <p:cNvPr id="13" name="TextBox 12">
            <a:extLst>
              <a:ext uri="{FF2B5EF4-FFF2-40B4-BE49-F238E27FC236}">
                <a16:creationId xmlns:a16="http://schemas.microsoft.com/office/drawing/2014/main" id="{B8F71789-875D-9444-B4A0-6C050928CEE2}"/>
              </a:ext>
            </a:extLst>
          </p:cNvPr>
          <p:cNvSpPr txBox="1"/>
          <p:nvPr/>
        </p:nvSpPr>
        <p:spPr>
          <a:xfrm>
            <a:off x="9956514" y="5132248"/>
            <a:ext cx="425116" cy="584775"/>
          </a:xfrm>
          <a:prstGeom prst="rect">
            <a:avLst/>
          </a:prstGeom>
          <a:noFill/>
        </p:spPr>
        <p:txBody>
          <a:bodyPr wrap="none" rtlCol="0">
            <a:spAutoFit/>
          </a:bodyPr>
          <a:lstStyle/>
          <a:p>
            <a:r>
              <a:rPr lang="en-US" sz="3200" dirty="0"/>
              <a:t>7</a:t>
            </a:r>
          </a:p>
        </p:txBody>
      </p:sp>
      <p:sp>
        <p:nvSpPr>
          <p:cNvPr id="14" name="TextBox 13">
            <a:extLst>
              <a:ext uri="{FF2B5EF4-FFF2-40B4-BE49-F238E27FC236}">
                <a16:creationId xmlns:a16="http://schemas.microsoft.com/office/drawing/2014/main" id="{6D9D0FDC-F439-C64A-B734-13C194D9AD9B}"/>
              </a:ext>
            </a:extLst>
          </p:cNvPr>
          <p:cNvSpPr txBox="1"/>
          <p:nvPr/>
        </p:nvSpPr>
        <p:spPr>
          <a:xfrm>
            <a:off x="9300872" y="5132247"/>
            <a:ext cx="425116" cy="584775"/>
          </a:xfrm>
          <a:prstGeom prst="rect">
            <a:avLst/>
          </a:prstGeom>
          <a:noFill/>
        </p:spPr>
        <p:txBody>
          <a:bodyPr wrap="none" rtlCol="0">
            <a:spAutoFit/>
          </a:bodyPr>
          <a:lstStyle/>
          <a:p>
            <a:r>
              <a:rPr lang="en-US" sz="3200" dirty="0"/>
              <a:t>1</a:t>
            </a:r>
          </a:p>
        </p:txBody>
      </p:sp>
      <p:sp>
        <p:nvSpPr>
          <p:cNvPr id="12" name="TextBox 11">
            <a:extLst>
              <a:ext uri="{FF2B5EF4-FFF2-40B4-BE49-F238E27FC236}">
                <a16:creationId xmlns:a16="http://schemas.microsoft.com/office/drawing/2014/main" id="{E9DB1EC0-D0A9-4343-B9AF-03AE4B886951}"/>
              </a:ext>
            </a:extLst>
          </p:cNvPr>
          <p:cNvSpPr txBox="1"/>
          <p:nvPr/>
        </p:nvSpPr>
        <p:spPr>
          <a:xfrm>
            <a:off x="10018486" y="1828801"/>
            <a:ext cx="2173514" cy="2308324"/>
          </a:xfrm>
          <a:prstGeom prst="rect">
            <a:avLst/>
          </a:prstGeom>
          <a:noFill/>
        </p:spPr>
        <p:txBody>
          <a:bodyPr wrap="square" rtlCol="0">
            <a:spAutoFit/>
          </a:bodyPr>
          <a:lstStyle/>
          <a:p>
            <a:r>
              <a:rPr lang="en-US" b="1" dirty="0"/>
              <a:t>Now that we have them both as </a:t>
            </a:r>
            <a:r>
              <a:rPr lang="en-US" b="1" dirty="0" err="1"/>
              <a:t>centre</a:t>
            </a:r>
            <a:r>
              <a:rPr lang="en-US" b="1" dirty="0"/>
              <a:t> meters we can add them together.</a:t>
            </a:r>
          </a:p>
          <a:p>
            <a:r>
              <a:rPr lang="en-US" b="1" dirty="0"/>
              <a:t>1.7cm + 1.4cm=</a:t>
            </a:r>
          </a:p>
          <a:p>
            <a:endParaRPr lang="en-US" b="1" dirty="0"/>
          </a:p>
          <a:p>
            <a:r>
              <a:rPr lang="en-US" b="1" dirty="0"/>
              <a:t>Altogether they have 3.1cm</a:t>
            </a:r>
          </a:p>
        </p:txBody>
      </p:sp>
      <p:sp>
        <p:nvSpPr>
          <p:cNvPr id="16" name="Rectangle 15">
            <a:extLst>
              <a:ext uri="{FF2B5EF4-FFF2-40B4-BE49-F238E27FC236}">
                <a16:creationId xmlns:a16="http://schemas.microsoft.com/office/drawing/2014/main" id="{79305A36-A184-CF45-8C89-BB99AD769B66}"/>
              </a:ext>
            </a:extLst>
          </p:cNvPr>
          <p:cNvSpPr/>
          <p:nvPr/>
        </p:nvSpPr>
        <p:spPr>
          <a:xfrm>
            <a:off x="7694848" y="1742304"/>
            <a:ext cx="1811102" cy="86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821B3A1-261F-E341-9789-0F85651BBCA2}"/>
              </a:ext>
            </a:extLst>
          </p:cNvPr>
          <p:cNvSpPr/>
          <p:nvPr/>
        </p:nvSpPr>
        <p:spPr>
          <a:xfrm>
            <a:off x="7694848" y="2177942"/>
            <a:ext cx="1811102" cy="86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F8BD8830-FC1F-DB46-8769-FE0CDEF9B2E4}"/>
              </a:ext>
            </a:extLst>
          </p:cNvPr>
          <p:cNvSpPr txBox="1"/>
          <p:nvPr/>
        </p:nvSpPr>
        <p:spPr>
          <a:xfrm>
            <a:off x="7848600" y="2264439"/>
            <a:ext cx="381000" cy="369332"/>
          </a:xfrm>
          <a:prstGeom prst="rect">
            <a:avLst/>
          </a:prstGeom>
          <a:noFill/>
        </p:spPr>
        <p:txBody>
          <a:bodyPr wrap="square" rtlCol="0">
            <a:spAutoFit/>
          </a:bodyPr>
          <a:lstStyle/>
          <a:p>
            <a:r>
              <a:rPr lang="en-US" dirty="0"/>
              <a:t>1</a:t>
            </a:r>
          </a:p>
        </p:txBody>
      </p:sp>
    </p:spTree>
    <p:extLst>
      <p:ext uri="{BB962C8B-B14F-4D97-AF65-F5344CB8AC3E}">
        <p14:creationId xmlns:p14="http://schemas.microsoft.com/office/powerpoint/2010/main" val="3866032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fontScale="92500" lnSpcReduction="20000"/>
          </a:bodyPr>
          <a:lstStyle/>
          <a:p>
            <a:pPr marL="0" indent="0" algn="ctr">
              <a:buNone/>
            </a:pPr>
            <a:r>
              <a:rPr lang="en-GB" sz="4400" dirty="0">
                <a:latin typeface="Arial Rounded MT Bold" panose="020F0704030504030204" pitchFamily="34" charset="0"/>
              </a:rPr>
              <a:t>Important notes for today.</a:t>
            </a:r>
          </a:p>
          <a:p>
            <a:pPr marL="0" indent="0">
              <a:buNone/>
            </a:pPr>
            <a:endParaRPr lang="en-GB" sz="4400" dirty="0">
              <a:latin typeface="Arial Rounded MT Bold" panose="020F0704030504030204" pitchFamily="34" charset="0"/>
            </a:endParaRPr>
          </a:p>
          <a:p>
            <a:pPr marL="0" indent="0">
              <a:buNone/>
            </a:pPr>
            <a:endParaRPr lang="en-GB" sz="4400" dirty="0">
              <a:latin typeface="Arial Rounded MT Bold" panose="020F0704030504030204" pitchFamily="34" charset="0"/>
            </a:endParaRPr>
          </a:p>
          <a:p>
            <a:pPr marL="0" indent="0">
              <a:buNone/>
            </a:pPr>
            <a:endParaRPr lang="en-GB" sz="4400" dirty="0">
              <a:latin typeface="Arial Rounded MT Bold" panose="020F0704030504030204" pitchFamily="34" charset="0"/>
            </a:endParaRPr>
          </a:p>
          <a:p>
            <a:pPr marL="0" indent="0">
              <a:buNone/>
            </a:pPr>
            <a:endParaRPr lang="en-GB" sz="4400" dirty="0">
              <a:latin typeface="Arial Rounded MT Bold" panose="020F0704030504030204" pitchFamily="34" charset="0"/>
            </a:endParaRPr>
          </a:p>
          <a:p>
            <a:r>
              <a:rPr lang="en-GB" sz="3600" dirty="0">
                <a:latin typeface="Arial Rounded MT Bold" panose="020F0704030504030204" pitchFamily="34" charset="0"/>
              </a:rPr>
              <a:t>converting between mm, cm, m and km (on the next slide is the table used from each of the previous lessons to help you).</a:t>
            </a:r>
          </a:p>
          <a:p>
            <a:r>
              <a:rPr lang="en-GB" sz="3600" dirty="0">
                <a:latin typeface="Arial Rounded MT Bold" panose="020F0704030504030204" pitchFamily="34" charset="0"/>
              </a:rPr>
              <a:t>knowing when to add or subtract (read the question carefully).</a:t>
            </a:r>
          </a:p>
          <a:p>
            <a:r>
              <a:rPr lang="en-GB" sz="3600" dirty="0">
                <a:latin typeface="Arial Rounded MT Bold" panose="020F0704030504030204" pitchFamily="34" charset="0"/>
              </a:rPr>
              <a:t>using column method (biggest number always at the top and make sure your decimals stays in the same column).</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9286" y="479327"/>
            <a:ext cx="2809875" cy="1800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48786" y="964592"/>
            <a:ext cx="3139491" cy="2010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97032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478F141-8E00-6442-8AED-A81FCF112524}"/>
              </a:ext>
            </a:extLst>
          </p:cNvPr>
          <p:cNvGraphicFramePr>
            <a:graphicFrameLocks/>
          </p:cNvGraphicFramePr>
          <p:nvPr>
            <p:extLst>
              <p:ext uri="{D42A27DB-BD31-4B8C-83A1-F6EECF244321}">
                <p14:modId xmlns:p14="http://schemas.microsoft.com/office/powerpoint/2010/main" val="3646317351"/>
              </p:ext>
            </p:extLst>
          </p:nvPr>
        </p:nvGraphicFramePr>
        <p:xfrm>
          <a:off x="712912" y="122736"/>
          <a:ext cx="6145088" cy="2048964"/>
        </p:xfrm>
        <a:graphic>
          <a:graphicData uri="http://schemas.openxmlformats.org/drawingml/2006/table">
            <a:tbl>
              <a:tblPr firstRow="1" bandRow="1">
                <a:tableStyleId>{5C22544A-7EE6-4342-B048-85BDC9FD1C3A}</a:tableStyleId>
              </a:tblPr>
              <a:tblGrid>
                <a:gridCol w="1536272">
                  <a:extLst>
                    <a:ext uri="{9D8B030D-6E8A-4147-A177-3AD203B41FA5}">
                      <a16:colId xmlns:a16="http://schemas.microsoft.com/office/drawing/2014/main" val="20000"/>
                    </a:ext>
                  </a:extLst>
                </a:gridCol>
                <a:gridCol w="1536272">
                  <a:extLst>
                    <a:ext uri="{9D8B030D-6E8A-4147-A177-3AD203B41FA5}">
                      <a16:colId xmlns:a16="http://schemas.microsoft.com/office/drawing/2014/main" val="20001"/>
                    </a:ext>
                  </a:extLst>
                </a:gridCol>
                <a:gridCol w="1536272">
                  <a:extLst>
                    <a:ext uri="{9D8B030D-6E8A-4147-A177-3AD203B41FA5}">
                      <a16:colId xmlns:a16="http://schemas.microsoft.com/office/drawing/2014/main" val="20002"/>
                    </a:ext>
                  </a:extLst>
                </a:gridCol>
                <a:gridCol w="1536272">
                  <a:extLst>
                    <a:ext uri="{9D8B030D-6E8A-4147-A177-3AD203B41FA5}">
                      <a16:colId xmlns:a16="http://schemas.microsoft.com/office/drawing/2014/main" val="20003"/>
                    </a:ext>
                  </a:extLst>
                </a:gridCol>
              </a:tblGrid>
              <a:tr h="619454">
                <a:tc>
                  <a:txBody>
                    <a:bodyPr/>
                    <a:lstStyle/>
                    <a:p>
                      <a:pPr algn="ctr"/>
                      <a:r>
                        <a:rPr lang="en-GB" sz="3200" b="0" dirty="0">
                          <a:solidFill>
                            <a:schemeClr val="tx1"/>
                          </a:solidFill>
                          <a:latin typeface="Arial Rounded MT Bold" panose="020F0704030504030204" pitchFamily="34" charset="0"/>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 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19454">
                <a:tc>
                  <a:txBody>
                    <a:bodyPr/>
                    <a:lstStyle/>
                    <a:p>
                      <a:pPr algn="ctr"/>
                      <a:r>
                        <a:rPr lang="en-GB" sz="32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X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10056">
                <a:tc gridSpan="4">
                  <a:txBody>
                    <a:bodyPr/>
                    <a:lstStyle/>
                    <a:p>
                      <a:pPr algn="ctr"/>
                      <a:r>
                        <a:rPr lang="en-GB" sz="1800" b="0" dirty="0">
                          <a:solidFill>
                            <a:schemeClr val="tx1"/>
                          </a:solidFill>
                          <a:latin typeface="Arial Rounded MT Bold" panose="020F0704030504030204" pitchFamily="34" charset="0"/>
                        </a:rPr>
                        <a:t>This</a:t>
                      </a:r>
                      <a:r>
                        <a:rPr lang="en-GB" sz="1800" b="0" baseline="0" dirty="0">
                          <a:solidFill>
                            <a:schemeClr val="tx1"/>
                          </a:solidFill>
                          <a:latin typeface="Arial Rounded MT Bold" panose="020F0704030504030204" pitchFamily="34" charset="0"/>
                        </a:rPr>
                        <a:t> is because 1CM = 10MM </a:t>
                      </a:r>
                    </a:p>
                    <a:p>
                      <a:pPr algn="ctr"/>
                      <a:r>
                        <a:rPr lang="en-GB" sz="1800" b="0" baseline="0" dirty="0">
                          <a:solidFill>
                            <a:schemeClr val="tx1"/>
                          </a:solidFill>
                          <a:latin typeface="Arial Rounded MT Bold" panose="020F0704030504030204" pitchFamily="34" charset="0"/>
                        </a:rPr>
                        <a:t>AKA 10MM = 1CM!</a:t>
                      </a:r>
                      <a:endParaRPr lang="en-GB" sz="1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graphicFrame>
        <p:nvGraphicFramePr>
          <p:cNvPr id="5" name="Content Placeholder 3">
            <a:extLst>
              <a:ext uri="{FF2B5EF4-FFF2-40B4-BE49-F238E27FC236}">
                <a16:creationId xmlns:a16="http://schemas.microsoft.com/office/drawing/2014/main" id="{933AA660-9EA1-904D-9029-11522A0D374A}"/>
              </a:ext>
            </a:extLst>
          </p:cNvPr>
          <p:cNvGraphicFramePr>
            <a:graphicFrameLocks noGrp="1"/>
          </p:cNvGraphicFramePr>
          <p:nvPr>
            <p:ph idx="1"/>
            <p:extLst>
              <p:ext uri="{D42A27DB-BD31-4B8C-83A1-F6EECF244321}">
                <p14:modId xmlns:p14="http://schemas.microsoft.com/office/powerpoint/2010/main" val="3163661414"/>
              </p:ext>
            </p:extLst>
          </p:nvPr>
        </p:nvGraphicFramePr>
        <p:xfrm>
          <a:off x="6438900" y="2171700"/>
          <a:ext cx="5753100" cy="2382260"/>
        </p:xfrm>
        <a:graphic>
          <a:graphicData uri="http://schemas.openxmlformats.org/drawingml/2006/table">
            <a:tbl>
              <a:tblPr firstRow="1" bandRow="1">
                <a:tableStyleId>{5C22544A-7EE6-4342-B048-85BDC9FD1C3A}</a:tableStyleId>
              </a:tblPr>
              <a:tblGrid>
                <a:gridCol w="1438275">
                  <a:extLst>
                    <a:ext uri="{9D8B030D-6E8A-4147-A177-3AD203B41FA5}">
                      <a16:colId xmlns:a16="http://schemas.microsoft.com/office/drawing/2014/main" val="20000"/>
                    </a:ext>
                  </a:extLst>
                </a:gridCol>
                <a:gridCol w="1438275">
                  <a:extLst>
                    <a:ext uri="{9D8B030D-6E8A-4147-A177-3AD203B41FA5}">
                      <a16:colId xmlns:a16="http://schemas.microsoft.com/office/drawing/2014/main" val="20001"/>
                    </a:ext>
                  </a:extLst>
                </a:gridCol>
                <a:gridCol w="1438275">
                  <a:extLst>
                    <a:ext uri="{9D8B030D-6E8A-4147-A177-3AD203B41FA5}">
                      <a16:colId xmlns:a16="http://schemas.microsoft.com/office/drawing/2014/main" val="20002"/>
                    </a:ext>
                  </a:extLst>
                </a:gridCol>
                <a:gridCol w="1438275">
                  <a:extLst>
                    <a:ext uri="{9D8B030D-6E8A-4147-A177-3AD203B41FA5}">
                      <a16:colId xmlns:a16="http://schemas.microsoft.com/office/drawing/2014/main" val="20003"/>
                    </a:ext>
                  </a:extLst>
                </a:gridCol>
              </a:tblGrid>
              <a:tr h="718690">
                <a:tc>
                  <a:txBody>
                    <a:bodyPr/>
                    <a:lstStyle/>
                    <a:p>
                      <a:pPr algn="ctr"/>
                      <a:r>
                        <a:rPr lang="en-GB" sz="28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0" dirty="0">
                          <a:solidFill>
                            <a:schemeClr val="tx1"/>
                          </a:solidFill>
                          <a:latin typeface="Arial Rounded MT Bold" panose="020F0704030504030204" pitchFamily="34" charset="0"/>
                        </a:rPr>
                        <a:t>÷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18690">
                <a:tc>
                  <a:txBody>
                    <a:bodyPr/>
                    <a:lstStyle/>
                    <a:p>
                      <a:pPr algn="ctr"/>
                      <a:r>
                        <a:rPr lang="en-GB" sz="28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0" dirty="0">
                          <a:solidFill>
                            <a:schemeClr val="tx1"/>
                          </a:solidFill>
                          <a:latin typeface="Arial Rounded MT Bold" panose="020F0704030504030204" pitchFamily="34" charset="0"/>
                        </a:rPr>
                        <a:t>X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53845">
                <a:tc gridSpan="4">
                  <a:txBody>
                    <a:bodyPr/>
                    <a:lstStyle/>
                    <a:p>
                      <a:pPr algn="ctr"/>
                      <a:r>
                        <a:rPr lang="en-GB" sz="2800" b="0" dirty="0">
                          <a:solidFill>
                            <a:schemeClr val="tx1"/>
                          </a:solidFill>
                          <a:latin typeface="Arial Rounded MT Bold" panose="020F0704030504030204" pitchFamily="34" charset="0"/>
                        </a:rPr>
                        <a:t>100CM</a:t>
                      </a:r>
                      <a:r>
                        <a:rPr lang="en-GB" sz="2800" b="0" baseline="0" dirty="0">
                          <a:solidFill>
                            <a:schemeClr val="tx1"/>
                          </a:solidFill>
                          <a:latin typeface="Arial Rounded MT Bold" panose="020F0704030504030204" pitchFamily="34" charset="0"/>
                        </a:rPr>
                        <a:t> = 1M</a:t>
                      </a:r>
                    </a:p>
                    <a:p>
                      <a:pPr algn="ctr"/>
                      <a:r>
                        <a:rPr lang="en-GB" sz="2800" b="0" baseline="0" dirty="0">
                          <a:solidFill>
                            <a:schemeClr val="tx1"/>
                          </a:solidFill>
                          <a:latin typeface="Arial Rounded MT Bold" panose="020F0704030504030204" pitchFamily="34" charset="0"/>
                        </a:rPr>
                        <a:t>1M = 100CM</a:t>
                      </a:r>
                      <a:endParaRPr lang="en-GB" sz="2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graphicFrame>
        <p:nvGraphicFramePr>
          <p:cNvPr id="6" name="Content Placeholder 3">
            <a:extLst>
              <a:ext uri="{FF2B5EF4-FFF2-40B4-BE49-F238E27FC236}">
                <a16:creationId xmlns:a16="http://schemas.microsoft.com/office/drawing/2014/main" id="{14892796-16EE-8C45-99FD-346BC087B3A8}"/>
              </a:ext>
            </a:extLst>
          </p:cNvPr>
          <p:cNvGraphicFramePr>
            <a:graphicFrameLocks/>
          </p:cNvGraphicFramePr>
          <p:nvPr>
            <p:extLst>
              <p:ext uri="{D42A27DB-BD31-4B8C-83A1-F6EECF244321}">
                <p14:modId xmlns:p14="http://schemas.microsoft.com/office/powerpoint/2010/main" val="2106341373"/>
              </p:ext>
            </p:extLst>
          </p:nvPr>
        </p:nvGraphicFramePr>
        <p:xfrm>
          <a:off x="903412" y="4639764"/>
          <a:ext cx="6145088" cy="2048964"/>
        </p:xfrm>
        <a:graphic>
          <a:graphicData uri="http://schemas.openxmlformats.org/drawingml/2006/table">
            <a:tbl>
              <a:tblPr firstRow="1" bandRow="1">
                <a:tableStyleId>{5C22544A-7EE6-4342-B048-85BDC9FD1C3A}</a:tableStyleId>
              </a:tblPr>
              <a:tblGrid>
                <a:gridCol w="1536272">
                  <a:extLst>
                    <a:ext uri="{9D8B030D-6E8A-4147-A177-3AD203B41FA5}">
                      <a16:colId xmlns:a16="http://schemas.microsoft.com/office/drawing/2014/main" val="20000"/>
                    </a:ext>
                  </a:extLst>
                </a:gridCol>
                <a:gridCol w="1536272">
                  <a:extLst>
                    <a:ext uri="{9D8B030D-6E8A-4147-A177-3AD203B41FA5}">
                      <a16:colId xmlns:a16="http://schemas.microsoft.com/office/drawing/2014/main" val="20001"/>
                    </a:ext>
                  </a:extLst>
                </a:gridCol>
                <a:gridCol w="1536272">
                  <a:extLst>
                    <a:ext uri="{9D8B030D-6E8A-4147-A177-3AD203B41FA5}">
                      <a16:colId xmlns:a16="http://schemas.microsoft.com/office/drawing/2014/main" val="20002"/>
                    </a:ext>
                  </a:extLst>
                </a:gridCol>
                <a:gridCol w="1536272">
                  <a:extLst>
                    <a:ext uri="{9D8B030D-6E8A-4147-A177-3AD203B41FA5}">
                      <a16:colId xmlns:a16="http://schemas.microsoft.com/office/drawing/2014/main" val="20003"/>
                    </a:ext>
                  </a:extLst>
                </a:gridCol>
              </a:tblGrid>
              <a:tr h="621596">
                <a:tc>
                  <a:txBody>
                    <a:bodyPr/>
                    <a:lstStyle/>
                    <a:p>
                      <a:pPr algn="ctr"/>
                      <a:r>
                        <a:rPr lang="en-GB" sz="32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 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21596">
                <a:tc>
                  <a:txBody>
                    <a:bodyPr/>
                    <a:lstStyle/>
                    <a:p>
                      <a:pPr algn="ctr"/>
                      <a:r>
                        <a:rPr lang="en-GB" sz="32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X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05772">
                <a:tc gridSpan="4">
                  <a:txBody>
                    <a:bodyPr/>
                    <a:lstStyle/>
                    <a:p>
                      <a:pPr algn="ctr"/>
                      <a:r>
                        <a:rPr lang="en-GB" sz="1800" b="0" dirty="0">
                          <a:solidFill>
                            <a:schemeClr val="tx1"/>
                          </a:solidFill>
                          <a:latin typeface="Arial Rounded MT Bold" panose="020F0704030504030204" pitchFamily="34" charset="0"/>
                        </a:rPr>
                        <a:t>1,000M</a:t>
                      </a:r>
                      <a:r>
                        <a:rPr lang="en-GB" sz="1800" b="0" baseline="0" dirty="0">
                          <a:solidFill>
                            <a:schemeClr val="tx1"/>
                          </a:solidFill>
                          <a:latin typeface="Arial Rounded MT Bold" panose="020F0704030504030204" pitchFamily="34" charset="0"/>
                        </a:rPr>
                        <a:t> = 1KM</a:t>
                      </a:r>
                    </a:p>
                    <a:p>
                      <a:pPr algn="ctr"/>
                      <a:r>
                        <a:rPr lang="en-GB" sz="1800" b="0" baseline="0" dirty="0">
                          <a:solidFill>
                            <a:schemeClr val="tx1"/>
                          </a:solidFill>
                          <a:latin typeface="Arial Rounded MT Bold" panose="020F0704030504030204" pitchFamily="34" charset="0"/>
                        </a:rPr>
                        <a:t>1kM = 1,000CM</a:t>
                      </a:r>
                      <a:endParaRPr lang="en-GB" sz="1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54773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7" y="109690"/>
            <a:ext cx="5256583" cy="1231079"/>
          </a:xfrm>
          <a:prstGeom prst="rect">
            <a:avLst/>
          </a:prstGeom>
          <a:ln w="57150">
            <a:solidFill>
              <a:schemeClr val="tx1"/>
            </a:solidFill>
          </a:ln>
        </p:spPr>
      </p:pic>
      <p:pic>
        <p:nvPicPr>
          <p:cNvPr id="6" name="Picture 5">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4" y="1844825"/>
            <a:ext cx="5256583" cy="1231079"/>
          </a:xfrm>
          <a:prstGeom prst="rect">
            <a:avLst/>
          </a:prstGeom>
          <a:ln w="57150">
            <a:solidFill>
              <a:schemeClr val="tx1"/>
            </a:solidFill>
          </a:ln>
        </p:spPr>
      </p:pic>
      <p:pic>
        <p:nvPicPr>
          <p:cNvPr id="7" name="Picture 6">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5" y="3501009"/>
            <a:ext cx="5256583" cy="1231079"/>
          </a:xfrm>
          <a:prstGeom prst="rect">
            <a:avLst/>
          </a:prstGeom>
          <a:ln w="57150">
            <a:solidFill>
              <a:schemeClr val="tx1"/>
            </a:solidFill>
          </a:ln>
        </p:spPr>
      </p:pic>
      <p:pic>
        <p:nvPicPr>
          <p:cNvPr id="8" name="Picture 7">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8" y="5222258"/>
            <a:ext cx="5256583" cy="1231079"/>
          </a:xfrm>
          <a:prstGeom prst="rect">
            <a:avLst/>
          </a:prstGeom>
          <a:ln w="57150">
            <a:solidFill>
              <a:schemeClr val="tx1"/>
            </a:solidFill>
          </a:ln>
        </p:spPr>
      </p:pic>
    </p:spTree>
    <p:extLst>
      <p:ext uri="{BB962C8B-B14F-4D97-AF65-F5344CB8AC3E}">
        <p14:creationId xmlns:p14="http://schemas.microsoft.com/office/powerpoint/2010/main" val="194036832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913</TotalTime>
  <Words>659</Words>
  <Application>Microsoft Macintosh PowerPoint</Application>
  <PresentationFormat>Widescreen</PresentationFormat>
  <Paragraphs>138</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 Rounded MT Bold</vt:lpstr>
      <vt:lpstr>Calibri</vt:lpstr>
      <vt:lpstr>Franklin Gothic Book</vt:lpstr>
      <vt:lpstr>Crop</vt:lpstr>
      <vt:lpstr>Year 5 Measure Length</vt:lpstr>
      <vt:lpstr>In today’s lesson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Spring Section 3 – Multiplication</dc:title>
  <dc:creator>Laura Whitehouse</dc:creator>
  <cp:lastModifiedBy>Benjamin Hunt</cp:lastModifiedBy>
  <cp:revision>91</cp:revision>
  <dcterms:created xsi:type="dcterms:W3CDTF">2020-03-20T11:22:32Z</dcterms:created>
  <dcterms:modified xsi:type="dcterms:W3CDTF">2020-04-27T13:27:36Z</dcterms:modified>
</cp:coreProperties>
</file>