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90" r:id="rId2"/>
    <p:sldId id="391" r:id="rId3"/>
    <p:sldId id="397" r:id="rId4"/>
    <p:sldId id="398" r:id="rId5"/>
    <p:sldId id="320" r:id="rId6"/>
    <p:sldId id="321" r:id="rId7"/>
    <p:sldId id="322" r:id="rId8"/>
    <p:sldId id="341" r:id="rId9"/>
    <p:sldId id="323" r:id="rId10"/>
    <p:sldId id="324" r:id="rId11"/>
    <p:sldId id="325" r:id="rId12"/>
    <p:sldId id="326" r:id="rId13"/>
    <p:sldId id="327" r:id="rId14"/>
    <p:sldId id="335" r:id="rId15"/>
    <p:sldId id="334" r:id="rId16"/>
    <p:sldId id="337" r:id="rId17"/>
    <p:sldId id="338" r:id="rId18"/>
    <p:sldId id="389" r:id="rId19"/>
    <p:sldId id="319" r:id="rId20"/>
    <p:sldId id="336" r:id="rId21"/>
    <p:sldId id="340" r:id="rId22"/>
    <p:sldId id="39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5"/>
  </p:normalViewPr>
  <p:slideViewPr>
    <p:cSldViewPr snapToGrid="0" snapToObjects="1">
      <p:cViewPr varScale="1">
        <p:scale>
          <a:sx n="74" d="100"/>
          <a:sy n="74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boy, who was in trouble, ran away.</a:t>
            </a:r>
          </a:p>
          <a:p>
            <a:r>
              <a:rPr lang="en-US" dirty="0"/>
              <a:t>Commas to separate relative clause.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1 makes it</a:t>
            </a:r>
            <a:r>
              <a:rPr lang="en-GB" baseline="0" dirty="0"/>
              <a:t> sound like it’s time travellers!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1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1 is showing that the boy had a bunch of carrots.</a:t>
            </a:r>
          </a:p>
          <a:p>
            <a:r>
              <a:rPr lang="en-GB" dirty="0"/>
              <a:t>Sentence 2 shows that Edward is tickling the boy by using a bunch of carrots.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0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1 suggests the children are slow.</a:t>
            </a:r>
          </a:p>
          <a:p>
            <a:r>
              <a:rPr lang="en-GB" dirty="0"/>
              <a:t>Sentence 2 means that cars need to be slow as there are children crossing.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0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1 suggests the pipe will explode.</a:t>
            </a:r>
          </a:p>
          <a:p>
            <a:r>
              <a:rPr lang="en-GB" dirty="0"/>
              <a:t>Sentence 2 means someone needs to blow in the pipe to remove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2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children’s chance to show they know how to alter the meaning themselves</a:t>
            </a:r>
          </a:p>
          <a:p>
            <a:r>
              <a:rPr lang="en-GB" dirty="0"/>
              <a:t>E.g. We ate chocolate, cake and raspberries.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69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1 shows she collects hats made from paper and flowers made from felt.</a:t>
            </a:r>
          </a:p>
          <a:p>
            <a:r>
              <a:rPr lang="en-GB" dirty="0"/>
              <a:t>Sentence 2 shows she collects paper, hats, felt and flowers.</a:t>
            </a:r>
          </a:p>
          <a:p>
            <a:endParaRPr lang="en-GB" dirty="0"/>
          </a:p>
          <a:p>
            <a:r>
              <a:rPr lang="en-GB" dirty="0"/>
              <a:t>Sentence 1 = 4 items</a:t>
            </a:r>
          </a:p>
          <a:p>
            <a:r>
              <a:rPr lang="en-GB" dirty="0"/>
              <a:t>Sentence 2 = 6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82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following slides will be SATS questions based on what they have just learnt.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Ana’s favourite things are camping, holidays, cycling and swimming.</a:t>
            </a:r>
          </a:p>
          <a:p>
            <a:r>
              <a:rPr lang="en-GB" dirty="0"/>
              <a:t>Note what happens if you miss the comma out after camping </a:t>
            </a:r>
            <a:r>
              <a:rPr lang="en-GB" dirty="0">
                <a:sym typeface="Wingdings" pitchFamily="2" charset="2"/>
              </a:rPr>
              <a:t> she enjoys taking a break/going to a campsite as a holiday.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93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they left Jon, Sally and Bob went to the cinema.</a:t>
            </a:r>
          </a:p>
          <a:p>
            <a:r>
              <a:rPr lang="en-GB" dirty="0"/>
              <a:t>After they left, Jon, Sally and Bob went to the cinema.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5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commas in the first sentence mean that all mangoes taste delicious/all mangoes are grown in hot countries.</a:t>
            </a: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no commas in the second sentence, so it means that only mangoes grown in hot countries taste delicious.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1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are you going?” Sally questioned.</a:t>
            </a:r>
          </a:p>
          <a:p>
            <a:r>
              <a:rPr lang="en-US" dirty="0"/>
              <a:t>Speech to begin with a capital letter.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5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advise children to complete the sheet independently and if they need support, then to ask to go through it.</a:t>
            </a:r>
          </a:p>
          <a:p>
            <a:r>
              <a:rPr lang="en-US" dirty="0"/>
              <a:t>Answer sheet will also be attached.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she was walking in the park, 5 dogs ran past.</a:t>
            </a:r>
          </a:p>
          <a:p>
            <a:r>
              <a:rPr lang="en-US" dirty="0"/>
              <a:t>Comma needed after ‘park’ as it is a subordinate clause (used at the start of a sentence).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would have learnt commas over the last couple of years and have been recapped each year.</a:t>
            </a:r>
          </a:p>
          <a:p>
            <a:r>
              <a:rPr lang="en-US" dirty="0"/>
              <a:t>This year, children have learnt how to use commas to clarify meaning/avoid ambiguity.</a:t>
            </a:r>
          </a:p>
          <a:p>
            <a:r>
              <a:rPr lang="en-US" dirty="0"/>
              <a:t>This is something children are still working on and need more practice with as it is not consistent in their writing.</a:t>
            </a:r>
          </a:p>
          <a:p>
            <a:r>
              <a:rPr lang="en-US" dirty="0"/>
              <a:t>Some slides may be familiar with children but they are good discussion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each type and children write one example of 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81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=mjv5Vp7tHsU</a:t>
            </a:r>
          </a:p>
          <a:p>
            <a:endParaRPr lang="en-US" dirty="0"/>
          </a:p>
          <a:p>
            <a:r>
              <a:rPr lang="en-US" dirty="0"/>
              <a:t>Short video clip which goes through and explains examples then gives children a chance to consolidate their learning (maybe with adult support too if needed).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chn that this sentence is very unclear (ambiguous)</a:t>
            </a:r>
            <a:r>
              <a:rPr lang="en-GB" baseline="0" dirty="0"/>
              <a:t> because it seems as if the writer/speaker is telling everyone to eat Grandma! </a:t>
            </a:r>
          </a:p>
          <a:p>
            <a:r>
              <a:rPr lang="en-GB" baseline="0" dirty="0"/>
              <a:t>Model/explain how by placing a comma after eat, it slows the sentence down and then instructs Grandma to eat.</a:t>
            </a:r>
          </a:p>
          <a:p>
            <a:endParaRPr lang="en-GB" baseline="0" dirty="0"/>
          </a:p>
          <a:p>
            <a:r>
              <a:rPr lang="en-GB" baseline="0" dirty="0"/>
              <a:t>This is very similar to the ‘lets eat Dad’ example shown in the video clip.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7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chn that this sentence is very unclear (ambiguous)</a:t>
            </a:r>
            <a:r>
              <a:rPr lang="en-GB" baseline="0" dirty="0"/>
              <a:t> because it seems as if the writer/speaker is telling everyone to help the burglar. </a:t>
            </a:r>
          </a:p>
          <a:p>
            <a:r>
              <a:rPr lang="en-GB" baseline="0" dirty="0"/>
              <a:t>Model/explain how to put the comma after help, which slows down the reader meaning that the person is now calling for help.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8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one was also shown in the video but did not have the explanation to support.</a:t>
            </a:r>
          </a:p>
          <a:p>
            <a:r>
              <a:rPr lang="en-GB" dirty="0"/>
              <a:t>Children</a:t>
            </a:r>
            <a:r>
              <a:rPr lang="en-GB" baseline="0" dirty="0"/>
              <a:t> to verbally explain what is the difference between sentence 1 and sentence 2 and how the comma means that Karen is NOT the sports coach.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jv5Vp7tHsU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E7934DB3-9A8F-1649-A1A8-B2E318B86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>
                <a:latin typeface="SassoonCRInfant" panose="02010503020300020003" pitchFamily="2" charset="0"/>
              </a:rPr>
              <a:t>Help a burglar!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58" y="4331643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58258"/>
            <a:ext cx="36004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78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GB" sz="4400" dirty="0">
                <a:latin typeface="SassoonCRInfant" panose="02010503020300020003" pitchFamily="2" charset="0"/>
              </a:rPr>
              <a:t>Karen the sports coach is leaving.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4400" dirty="0">
                <a:latin typeface="SassoonCRInfant" panose="02010503020300020003" pitchFamily="2" charset="0"/>
              </a:rPr>
              <a:t>Karen, the sports coach is leaving.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58" y="4331643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sport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848597"/>
            <a:ext cx="28384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1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GB" sz="4400" dirty="0">
                <a:latin typeface="SassoonCRInfant" panose="02010503020300020003" pitchFamily="2" charset="0"/>
              </a:rPr>
              <a:t>Most of the time travellers take the bus.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4400" dirty="0">
                <a:latin typeface="SassoonCRInfant" panose="02010503020300020003" pitchFamily="2" charset="0"/>
              </a:rPr>
              <a:t>Most of the time, travellers take the bus.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58" y="4331643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4013211"/>
            <a:ext cx="4169643" cy="27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7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058" y="1600201"/>
            <a:ext cx="9116942" cy="4525963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GB" sz="4800" dirty="0">
                <a:latin typeface="SassoonCRInfant" panose="02010503020300020003" pitchFamily="2" charset="0"/>
              </a:rPr>
              <a:t>Edward tickled the boy with a bunch of carrots.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4800" dirty="0">
                <a:latin typeface="SassoonCRInfant" panose="02010503020300020003" pitchFamily="2" charset="0"/>
              </a:rPr>
              <a:t>Edward tickled the boy, with a bunch of carrots.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440966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 result for carrot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836530"/>
            <a:ext cx="3456384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0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92" y="1556793"/>
            <a:ext cx="9116942" cy="4525963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GB" sz="4800" dirty="0">
                <a:latin typeface="SassoonCRInfant" panose="02010503020300020003" pitchFamily="2" charset="0"/>
              </a:rPr>
              <a:t>Slow children crossing.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4800" dirty="0">
                <a:latin typeface="SassoonCRInfant" panose="02010503020300020003" pitchFamily="2" charset="0"/>
              </a:rPr>
              <a:t>Slow, children crossing.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440966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6"/>
          <a:stretch/>
        </p:blipFill>
        <p:spPr bwMode="auto">
          <a:xfrm>
            <a:off x="2063552" y="3573016"/>
            <a:ext cx="3888432" cy="28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95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058" y="1600201"/>
            <a:ext cx="9116942" cy="4525963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GB" sz="4800" dirty="0">
                <a:latin typeface="SassoonCRInfant" panose="02010503020300020003" pitchFamily="2" charset="0"/>
              </a:rPr>
              <a:t>Now blow up the pipe!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4800" dirty="0">
                <a:latin typeface="SassoonCRInfant" panose="02010503020300020003" pitchFamily="2" charset="0"/>
              </a:rPr>
              <a:t>Now blow, up the pipe!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440966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284984"/>
            <a:ext cx="3154181" cy="33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2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058" y="1600201"/>
            <a:ext cx="91169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Put in one comma in sentence two to change the meaning.</a:t>
            </a:r>
          </a:p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GB" sz="3600" dirty="0">
                <a:latin typeface="SassoonCRInfant" panose="02010503020300020003" pitchFamily="2" charset="0"/>
              </a:rPr>
              <a:t>We ate chocolate cake and raspberries.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3600" dirty="0">
                <a:latin typeface="SassoonCRInfant" panose="02010503020300020003" pitchFamily="2" charset="0"/>
              </a:rPr>
              <a:t>We ate chocolate cake and raspberries.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797152"/>
            <a:ext cx="1540540" cy="204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005455"/>
            <a:ext cx="1205945" cy="17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59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52737"/>
            <a:ext cx="91169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How have the commas changed the meaning?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200" dirty="0">
                <a:latin typeface="SassoonCRInfant" panose="02010503020300020003" pitchFamily="2" charset="0"/>
              </a:rPr>
              <a:t>The old lady collected all sorts of things: silver,  paper hats, felt flowers and buttons.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>
                <a:latin typeface="SassoonCRInfant" panose="02010503020300020003" pitchFamily="2" charset="0"/>
              </a:rPr>
              <a:t>The old lady collected all sorts of things: silver,  paper, hats, felt, flowers and buttons.</a:t>
            </a:r>
          </a:p>
          <a:p>
            <a:pPr marL="0" indent="0">
              <a:buNone/>
            </a:pP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797152"/>
            <a:ext cx="1540540" cy="204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7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5DD2A602-842A-C444-95CD-B5D5CA95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2" t="9510" r="11250" b="8977"/>
          <a:stretch/>
        </p:blipFill>
        <p:spPr>
          <a:xfrm>
            <a:off x="696986" y="0"/>
            <a:ext cx="10935964" cy="6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Reckon you can do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26070" r="13557" b="54042"/>
          <a:stretch/>
        </p:blipFill>
        <p:spPr bwMode="auto">
          <a:xfrm>
            <a:off x="1524000" y="1628800"/>
            <a:ext cx="909035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13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16CFE-ED9E-B14A-8986-0FF5A6254363}"/>
              </a:ext>
            </a:extLst>
          </p:cNvPr>
          <p:cNvSpPr txBox="1"/>
          <p:nvPr/>
        </p:nvSpPr>
        <p:spPr>
          <a:xfrm>
            <a:off x="481173" y="149632"/>
            <a:ext cx="10523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Arial Rounded MT Bold" panose="020F0704030504030204" pitchFamily="34" charset="77"/>
              </a:rPr>
              <a:t>Spot the year 5 error!</a:t>
            </a: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The boy who was in trouble ran away.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9F3BD-2EB6-C94F-86C8-DB1FFF60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804" y="4899804"/>
            <a:ext cx="1808564" cy="18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57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06" y="0"/>
            <a:ext cx="10668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Let’s put it to the test with two examples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3" t="27733" r="12325" b="17906"/>
          <a:stretch/>
        </p:blipFill>
        <p:spPr bwMode="auto">
          <a:xfrm>
            <a:off x="1341149" y="979147"/>
            <a:ext cx="9036496" cy="58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2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Apply your learning…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28176" r="14041" b="31231"/>
          <a:stretch/>
        </p:blipFill>
        <p:spPr bwMode="auto">
          <a:xfrm>
            <a:off x="1553520" y="1340768"/>
            <a:ext cx="9015296" cy="44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7078-165F-424A-8282-1D3C2F2D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27" y="1331259"/>
            <a:ext cx="1037567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To consolidate your knowledge of commas (in a variety of ways), complete the activity sheet attached.</a:t>
            </a:r>
            <a:r>
              <a:rPr lang="en-US" sz="3200" dirty="0">
                <a:latin typeface="Arial Rounded MT Bold" panose="020F0704030504030204" pitchFamily="34" charset="77"/>
              </a:rPr>
              <a:t> Think back to the different ways we can use a comma. There will be a key focus on commas for clarity.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77"/>
              </a:rPr>
              <a:t>Refer back to the PowerPoint and video clip if you need to </a:t>
            </a:r>
            <a:r>
              <a:rPr lang="en-US" sz="3200" dirty="0">
                <a:latin typeface="Arial Rounded MT Bold" panose="020F0704030504030204" pitchFamily="34" charset="77"/>
                <a:sym typeface="Wingdings" pitchFamily="2" charset="2"/>
              </a:rPr>
              <a:t></a:t>
            </a:r>
            <a:endParaRPr lang="en-GB" sz="3200" dirty="0"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C2332-E9E6-D248-80C1-7293B04113C1}"/>
              </a:ext>
            </a:extLst>
          </p:cNvPr>
          <p:cNvSpPr txBox="1"/>
          <p:nvPr/>
        </p:nvSpPr>
        <p:spPr>
          <a:xfrm>
            <a:off x="4699907" y="0"/>
            <a:ext cx="279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 Rounded MT Bold" panose="020F0704030504030204" pitchFamily="34" charset="77"/>
              </a:rPr>
              <a:t>Your task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8779FC-953B-2E4A-95D1-92937CB8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659" y="4707203"/>
            <a:ext cx="1687341" cy="21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16CFE-ED9E-B14A-8986-0FF5A6254363}"/>
              </a:ext>
            </a:extLst>
          </p:cNvPr>
          <p:cNvSpPr txBox="1"/>
          <p:nvPr/>
        </p:nvSpPr>
        <p:spPr>
          <a:xfrm>
            <a:off x="381902" y="149632"/>
            <a:ext cx="11428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Arial Rounded MT Bold" panose="020F0704030504030204" pitchFamily="34" charset="77"/>
              </a:rPr>
              <a:t>Spot the year 5 error!</a:t>
            </a: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“where are you going?” Sally questioned.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9F3BD-2EB6-C94F-86C8-DB1FFF60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804" y="4899804"/>
            <a:ext cx="1808564" cy="18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16CFE-ED9E-B14A-8986-0FF5A6254363}"/>
              </a:ext>
            </a:extLst>
          </p:cNvPr>
          <p:cNvSpPr txBox="1"/>
          <p:nvPr/>
        </p:nvSpPr>
        <p:spPr>
          <a:xfrm>
            <a:off x="381902" y="149632"/>
            <a:ext cx="11428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Arial Rounded MT Bold" panose="020F0704030504030204" pitchFamily="34" charset="77"/>
              </a:rPr>
              <a:t>Spot the year 5 error!</a:t>
            </a: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As she was walking in the park 5 dogs ran past.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9F3BD-2EB6-C94F-86C8-DB1FFF60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804" y="4899804"/>
            <a:ext cx="1808564" cy="18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Commas are not new learning in Year 5 </a:t>
            </a:r>
            <a:r>
              <a:rPr lang="en-GB" dirty="0" err="1">
                <a:latin typeface="Arial Rounded MT Bold" panose="020F0704030504030204" pitchFamily="34" charset="0"/>
              </a:rPr>
              <a:t>SPaG</a:t>
            </a:r>
            <a:r>
              <a:rPr lang="en-GB" dirty="0"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What have we used commas for in the past?</a:t>
            </a:r>
          </a:p>
        </p:txBody>
      </p:sp>
      <p:pic>
        <p:nvPicPr>
          <p:cNvPr id="1028" name="Picture 4" descr="Image result for comma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780928"/>
            <a:ext cx="3028822" cy="33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8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Let’s revise a few uses of the good </a:t>
            </a:r>
            <a:r>
              <a:rPr lang="en-GB" sz="3200" dirty="0" err="1">
                <a:latin typeface="Arial Rounded MT Bold" panose="020F0704030504030204" pitchFamily="34" charset="0"/>
              </a:rPr>
              <a:t>ol</a:t>
            </a:r>
            <a:r>
              <a:rPr lang="en-GB" sz="3200" dirty="0">
                <a:latin typeface="Arial Rounded MT Bold" panose="020F0704030504030204" pitchFamily="34" charset="0"/>
              </a:rPr>
              <a:t>’ comma!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600200"/>
          <a:ext cx="8784976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7712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Commas in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a list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712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Relative clause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7712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Complex sentence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2" name="Picture 4" descr="Image result for comma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52718"/>
            <a:ext cx="720080" cy="7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7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Commas are so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Sometimes, commas can make what we are trying to write or say really clear (they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clarify</a:t>
            </a:r>
            <a:r>
              <a:rPr lang="en-GB" sz="3200" dirty="0">
                <a:latin typeface="Arial Rounded MT Bold" panose="020F0704030504030204" pitchFamily="34" charset="0"/>
              </a:rPr>
              <a:t> meaning).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In other words, if we were to miss the comma out, they would make our writing unclear (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ambiguous</a:t>
            </a:r>
            <a:r>
              <a:rPr lang="en-GB" sz="3200" dirty="0">
                <a:latin typeface="Arial Rounded MT Bold" panose="020F0704030504030204" pitchFamily="34" charset="0"/>
              </a:rPr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872257"/>
            <a:ext cx="1716782" cy="19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9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horse statue in front of a buildi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875B7996-3367-7E43-9D0F-5236387CCDC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782" b="28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latin typeface="Arial Rounded MT Bold" panose="020F0704030504030204" pitchFamily="34" charset="0"/>
              </a:rPr>
              <a:t>Commas to clarify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>
                <a:latin typeface="SassoonCRInfant" panose="02010503020300020003" pitchFamily="2" charset="0"/>
              </a:rPr>
              <a:t>Let’s eat Grandma!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58" y="4331643"/>
            <a:ext cx="1808638" cy="2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 result for granny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025240"/>
            <a:ext cx="2821925" cy="373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73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1084</Words>
  <Application>Microsoft Macintosh PowerPoint</Application>
  <PresentationFormat>Widescreen</PresentationFormat>
  <Paragraphs>124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Commas are not new learning in Year 5 SPaG!</vt:lpstr>
      <vt:lpstr>Let’s revise a few uses of the good ol’ comma!</vt:lpstr>
      <vt:lpstr>Commas are so useful</vt:lpstr>
      <vt:lpstr>PowerPoint Presentation</vt:lpstr>
      <vt:lpstr>Commas to clarify meaning</vt:lpstr>
      <vt:lpstr>Commas to clarify meaning</vt:lpstr>
      <vt:lpstr>Commas to clarify meaning</vt:lpstr>
      <vt:lpstr>Commas to clarify meaning</vt:lpstr>
      <vt:lpstr>Commas to clarify meaning</vt:lpstr>
      <vt:lpstr>Commas to clarify meaning</vt:lpstr>
      <vt:lpstr>Commas to clarify meaning</vt:lpstr>
      <vt:lpstr>Commas to clarify meaning</vt:lpstr>
      <vt:lpstr>Commas to clarify meaning</vt:lpstr>
      <vt:lpstr>PowerPoint Presentation</vt:lpstr>
      <vt:lpstr>Reckon you can do this?</vt:lpstr>
      <vt:lpstr>Let’s put it to the test with two examples</vt:lpstr>
      <vt:lpstr>Apply your learning…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 are not new learning in Year 5 SPaG!</dc:title>
  <dc:creator>Microsoft Office User</dc:creator>
  <cp:lastModifiedBy>Microsoft Office User</cp:lastModifiedBy>
  <cp:revision>8</cp:revision>
  <dcterms:created xsi:type="dcterms:W3CDTF">2020-05-06T15:49:26Z</dcterms:created>
  <dcterms:modified xsi:type="dcterms:W3CDTF">2020-05-06T21:43:23Z</dcterms:modified>
</cp:coreProperties>
</file>