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5"/>
  </p:notesMasterIdLst>
  <p:sldIdLst>
    <p:sldId id="256" r:id="rId2"/>
    <p:sldId id="279" r:id="rId3"/>
    <p:sldId id="278" r:id="rId4"/>
    <p:sldId id="277" r:id="rId5"/>
    <p:sldId id="275" r:id="rId6"/>
    <p:sldId id="284" r:id="rId7"/>
    <p:sldId id="295" r:id="rId8"/>
    <p:sldId id="290" r:id="rId9"/>
    <p:sldId id="293" r:id="rId10"/>
    <p:sldId id="294" r:id="rId11"/>
    <p:sldId id="285" r:id="rId12"/>
    <p:sldId id="286" r:id="rId13"/>
    <p:sldId id="29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83676"/>
  </p:normalViewPr>
  <p:slideViewPr>
    <p:cSldViewPr snapToGrid="0" snapToObjects="1">
      <p:cViewPr varScale="1">
        <p:scale>
          <a:sx n="49" d="100"/>
          <a:sy n="49" d="100"/>
        </p:scale>
        <p:origin x="184" y="1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5/18/20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 how to get the given perimeter and divide by the number of sides that there are. 88÷8 = each side is 11cm. </a:t>
            </a:r>
          </a:p>
        </p:txBody>
      </p:sp>
      <p:sp>
        <p:nvSpPr>
          <p:cNvPr id="4" name="Slide Number Placeholder 3"/>
          <p:cNvSpPr>
            <a:spLocks noGrp="1"/>
          </p:cNvSpPr>
          <p:nvPr>
            <p:ph type="sldNum" sz="quarter" idx="10"/>
          </p:nvPr>
        </p:nvSpPr>
        <p:spPr/>
        <p:txBody>
          <a:bodyPr/>
          <a:lstStyle/>
          <a:p>
            <a:fld id="{D52AF1A0-170E-430F-AC1C-8385A70477A1}" type="slidenum">
              <a:rPr lang="en-GB" smtClean="0"/>
              <a:t>6</a:t>
            </a:fld>
            <a:endParaRPr lang="en-GB"/>
          </a:p>
        </p:txBody>
      </p:sp>
    </p:spTree>
    <p:extLst>
      <p:ext uri="{BB962C8B-B14F-4D97-AF65-F5344CB8AC3E}">
        <p14:creationId xmlns:p14="http://schemas.microsoft.com/office/powerpoint/2010/main" val="126778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7</a:t>
            </a:fld>
            <a:endParaRPr lang="en-GB"/>
          </a:p>
        </p:txBody>
      </p:sp>
    </p:spTree>
    <p:extLst>
      <p:ext uri="{BB962C8B-B14F-4D97-AF65-F5344CB8AC3E}">
        <p14:creationId xmlns:p14="http://schemas.microsoft.com/office/powerpoint/2010/main" val="2967414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8</a:t>
            </a:fld>
            <a:endParaRPr lang="en-GB"/>
          </a:p>
        </p:txBody>
      </p:sp>
    </p:spTree>
    <p:extLst>
      <p:ext uri="{BB962C8B-B14F-4D97-AF65-F5344CB8AC3E}">
        <p14:creationId xmlns:p14="http://schemas.microsoft.com/office/powerpoint/2010/main" val="4242548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9</a:t>
            </a:fld>
            <a:endParaRPr lang="en-GB"/>
          </a:p>
        </p:txBody>
      </p:sp>
    </p:spTree>
    <p:extLst>
      <p:ext uri="{BB962C8B-B14F-4D97-AF65-F5344CB8AC3E}">
        <p14:creationId xmlns:p14="http://schemas.microsoft.com/office/powerpoint/2010/main" val="1443621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10</a:t>
            </a:fld>
            <a:endParaRPr lang="en-GB"/>
          </a:p>
        </p:txBody>
      </p:sp>
    </p:spTree>
    <p:extLst>
      <p:ext uri="{BB962C8B-B14F-4D97-AF65-F5344CB8AC3E}">
        <p14:creationId xmlns:p14="http://schemas.microsoft.com/office/powerpoint/2010/main" val="4003478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11</a:t>
            </a:fld>
            <a:endParaRPr lang="en-GB"/>
          </a:p>
        </p:txBody>
      </p:sp>
    </p:spTree>
    <p:extLst>
      <p:ext uri="{BB962C8B-B14F-4D97-AF65-F5344CB8AC3E}">
        <p14:creationId xmlns:p14="http://schemas.microsoft.com/office/powerpoint/2010/main" val="1897983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12</a:t>
            </a:fld>
            <a:endParaRPr lang="en-GB"/>
          </a:p>
        </p:txBody>
      </p:sp>
    </p:spTree>
    <p:extLst>
      <p:ext uri="{BB962C8B-B14F-4D97-AF65-F5344CB8AC3E}">
        <p14:creationId xmlns:p14="http://schemas.microsoft.com/office/powerpoint/2010/main" val="764215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13</a:t>
            </a:fld>
            <a:endParaRPr lang="en-GB"/>
          </a:p>
        </p:txBody>
      </p:sp>
    </p:spTree>
    <p:extLst>
      <p:ext uri="{BB962C8B-B14F-4D97-AF65-F5344CB8AC3E}">
        <p14:creationId xmlns:p14="http://schemas.microsoft.com/office/powerpoint/2010/main" val="571963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18/05/2020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18/05/2020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18/05/2020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18/05/2020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18/05/2020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18/05/2020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18/05/2020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Area and perimeter</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6 Lesson 4 - revision</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a:bodyPr>
          <a:lstStyle/>
          <a:p>
            <a:r>
              <a:rPr lang="en-GB" dirty="0">
                <a:latin typeface="Arial Rounded MT Bold" panose="020F0704030504030204" pitchFamily="34" charset="0"/>
              </a:rPr>
              <a:t>Missing sides - perimeter</a:t>
            </a:r>
          </a:p>
        </p:txBody>
      </p:sp>
      <p:sp>
        <p:nvSpPr>
          <p:cNvPr id="4" name="L-Shape 3"/>
          <p:cNvSpPr/>
          <p:nvPr/>
        </p:nvSpPr>
        <p:spPr>
          <a:xfrm>
            <a:off x="2904450" y="2362708"/>
            <a:ext cx="6120680"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195900" y="1185273"/>
            <a:ext cx="6642956" cy="1261884"/>
          </a:xfrm>
          <a:prstGeom prst="rect">
            <a:avLst/>
          </a:prstGeom>
          <a:noFill/>
        </p:spPr>
        <p:txBody>
          <a:bodyPr wrap="square" rtlCol="0">
            <a:spAutoFit/>
          </a:bodyPr>
          <a:lstStyle/>
          <a:p>
            <a:r>
              <a:rPr lang="en-GB" sz="1200" dirty="0">
                <a:latin typeface="SassoonCRInfant" panose="02010503020300020003" pitchFamily="2" charset="0"/>
              </a:rPr>
              <a:t>Now we have found A, we need to find out what B is. Again, using the two sides that are opposite. The two sides that are opposite and are vertical are shown by the orange arrows. As you can see, the arrow on the left measuring 7cm is the largest. This is the total length of the shape. B is smaller. </a:t>
            </a:r>
          </a:p>
          <a:p>
            <a:r>
              <a:rPr lang="en-GB" sz="1200" dirty="0">
                <a:latin typeface="SassoonCRInfant" panose="02010503020300020003" pitchFamily="2" charset="0"/>
              </a:rPr>
              <a:t>B = 7cm – 3cm </a:t>
            </a:r>
          </a:p>
          <a:p>
            <a:r>
              <a:rPr lang="en-GB" sz="1200" dirty="0">
                <a:latin typeface="SassoonCRInfant" panose="02010503020300020003" pitchFamily="2" charset="0"/>
              </a:rPr>
              <a:t>B = 4 cm</a:t>
            </a:r>
          </a:p>
          <a:p>
            <a:r>
              <a:rPr lang="en-GB" sz="1600" dirty="0">
                <a:latin typeface="SassoonCRInfant" panose="02010503020300020003" pitchFamily="2" charset="0"/>
              </a:rPr>
              <a:t> </a:t>
            </a:r>
          </a:p>
        </p:txBody>
      </p:sp>
      <p:sp>
        <p:nvSpPr>
          <p:cNvPr id="6" name="TextBox 5"/>
          <p:cNvSpPr txBox="1"/>
          <p:nvPr/>
        </p:nvSpPr>
        <p:spPr>
          <a:xfrm>
            <a:off x="3215680"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2207568"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4584421" y="3091489"/>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6212396"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11" name="Left Arrow 10">
            <a:extLst>
              <a:ext uri="{FF2B5EF4-FFF2-40B4-BE49-F238E27FC236}">
                <a16:creationId xmlns:a16="http://schemas.microsoft.com/office/drawing/2014/main" id="{52A204DF-64D9-2745-9D4A-27EB2E431BED}"/>
              </a:ext>
            </a:extLst>
          </p:cNvPr>
          <p:cNvSpPr/>
          <p:nvPr/>
        </p:nvSpPr>
        <p:spPr>
          <a:xfrm rot="17114236">
            <a:off x="8899727" y="3115967"/>
            <a:ext cx="1584960" cy="95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BC55E18-B96D-8741-9726-F8E325721C74}"/>
              </a:ext>
            </a:extLst>
          </p:cNvPr>
          <p:cNvSpPr txBox="1"/>
          <p:nvPr/>
        </p:nvSpPr>
        <p:spPr>
          <a:xfrm>
            <a:off x="5564265" y="5714660"/>
            <a:ext cx="1764196" cy="461665"/>
          </a:xfrm>
          <a:prstGeom prst="rect">
            <a:avLst/>
          </a:prstGeom>
          <a:noFill/>
        </p:spPr>
        <p:txBody>
          <a:bodyPr wrap="square" rtlCol="0">
            <a:spAutoFit/>
          </a:bodyPr>
          <a:lstStyle/>
          <a:p>
            <a:r>
              <a:rPr lang="en-GB" sz="2400" dirty="0">
                <a:latin typeface="SassoonCRInfant" panose="02010503020300020003" pitchFamily="2" charset="0"/>
              </a:rPr>
              <a:t>A = 10cm</a:t>
            </a:r>
          </a:p>
        </p:txBody>
      </p:sp>
      <p:sp>
        <p:nvSpPr>
          <p:cNvPr id="16" name="TextBox 15">
            <a:extLst>
              <a:ext uri="{FF2B5EF4-FFF2-40B4-BE49-F238E27FC236}">
                <a16:creationId xmlns:a16="http://schemas.microsoft.com/office/drawing/2014/main" id="{A0770A9C-3BF7-E343-B14F-47786B6CB447}"/>
              </a:ext>
            </a:extLst>
          </p:cNvPr>
          <p:cNvSpPr txBox="1"/>
          <p:nvPr/>
        </p:nvSpPr>
        <p:spPr>
          <a:xfrm>
            <a:off x="9477186" y="4779379"/>
            <a:ext cx="1764196" cy="461665"/>
          </a:xfrm>
          <a:prstGeom prst="rect">
            <a:avLst/>
          </a:prstGeom>
          <a:noFill/>
        </p:spPr>
        <p:txBody>
          <a:bodyPr wrap="square" rtlCol="0">
            <a:spAutoFit/>
          </a:bodyPr>
          <a:lstStyle/>
          <a:p>
            <a:r>
              <a:rPr lang="en-GB" sz="2400" dirty="0">
                <a:latin typeface="SassoonCRInfant" panose="02010503020300020003" pitchFamily="2" charset="0"/>
              </a:rPr>
              <a:t>B</a:t>
            </a:r>
          </a:p>
        </p:txBody>
      </p:sp>
      <p:sp>
        <p:nvSpPr>
          <p:cNvPr id="17" name="Left Arrow 16">
            <a:extLst>
              <a:ext uri="{FF2B5EF4-FFF2-40B4-BE49-F238E27FC236}">
                <a16:creationId xmlns:a16="http://schemas.microsoft.com/office/drawing/2014/main" id="{42870B27-1A36-F540-A4D6-914689B78C7E}"/>
              </a:ext>
            </a:extLst>
          </p:cNvPr>
          <p:cNvSpPr/>
          <p:nvPr/>
        </p:nvSpPr>
        <p:spPr>
          <a:xfrm rot="17332986">
            <a:off x="4365560" y="2366544"/>
            <a:ext cx="839160" cy="623800"/>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Arrow 17">
            <a:extLst>
              <a:ext uri="{FF2B5EF4-FFF2-40B4-BE49-F238E27FC236}">
                <a16:creationId xmlns:a16="http://schemas.microsoft.com/office/drawing/2014/main" id="{E8D03B77-70A8-CA4F-97AD-7E91A9BCC8A5}"/>
              </a:ext>
            </a:extLst>
          </p:cNvPr>
          <p:cNvSpPr/>
          <p:nvPr/>
        </p:nvSpPr>
        <p:spPr>
          <a:xfrm rot="17332986">
            <a:off x="2440190" y="3173047"/>
            <a:ext cx="839160" cy="623800"/>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881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1412775"/>
          </a:xfrm>
        </p:spPr>
        <p:txBody>
          <a:bodyPr>
            <a:normAutofit/>
          </a:bodyPr>
          <a:lstStyle/>
          <a:p>
            <a:pPr marL="0" indent="0" algn="ctr">
              <a:buNone/>
            </a:pPr>
            <a:r>
              <a:rPr lang="en-GB" sz="4000" dirty="0">
                <a:latin typeface="Arial Rounded MT Bold" panose="020F0704030504030204" pitchFamily="34" charset="0"/>
              </a:rPr>
              <a:t>Finding area</a:t>
            </a:r>
          </a:p>
          <a:p>
            <a:pPr marL="0" indent="0" algn="ctr">
              <a:buNone/>
            </a:pPr>
            <a:r>
              <a:rPr lang="en-GB" sz="4000" dirty="0">
                <a:latin typeface="Arial Rounded MT Bold" panose="020F0704030504030204" pitchFamily="34" charset="0"/>
              </a:rPr>
              <a:t>(Not to scale)</a:t>
            </a:r>
          </a:p>
        </p:txBody>
      </p:sp>
      <p:sp>
        <p:nvSpPr>
          <p:cNvPr id="5" name="Rectangle 4"/>
          <p:cNvSpPr/>
          <p:nvPr/>
        </p:nvSpPr>
        <p:spPr>
          <a:xfrm>
            <a:off x="4007768" y="2348880"/>
            <a:ext cx="4176464" cy="2304256"/>
          </a:xfrm>
          <a:prstGeom prst="rect">
            <a:avLst/>
          </a:prstGeom>
          <a:solidFill>
            <a:schemeClr val="accent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926045" y="5534559"/>
            <a:ext cx="11064567"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      AREA = 8 X 4 </a:t>
            </a:r>
          </a:p>
        </p:txBody>
      </p:sp>
      <p:sp>
        <p:nvSpPr>
          <p:cNvPr id="2" name="TextBox 1"/>
          <p:cNvSpPr txBox="1"/>
          <p:nvPr/>
        </p:nvSpPr>
        <p:spPr>
          <a:xfrm>
            <a:off x="5447928" y="1794842"/>
            <a:ext cx="1728192" cy="584775"/>
          </a:xfrm>
          <a:prstGeom prst="rect">
            <a:avLst/>
          </a:prstGeom>
          <a:noFill/>
        </p:spPr>
        <p:txBody>
          <a:bodyPr wrap="square" rtlCol="0">
            <a:spAutoFit/>
          </a:bodyPr>
          <a:lstStyle/>
          <a:p>
            <a:r>
              <a:rPr lang="en-GB" sz="3200" dirty="0">
                <a:latin typeface="SassoonSans" pitchFamily="2" charset="0"/>
              </a:rPr>
              <a:t>8cm</a:t>
            </a:r>
          </a:p>
        </p:txBody>
      </p:sp>
      <p:sp>
        <p:nvSpPr>
          <p:cNvPr id="8" name="TextBox 7"/>
          <p:cNvSpPr txBox="1"/>
          <p:nvPr/>
        </p:nvSpPr>
        <p:spPr>
          <a:xfrm>
            <a:off x="8184232" y="3356993"/>
            <a:ext cx="1728192" cy="584775"/>
          </a:xfrm>
          <a:prstGeom prst="rect">
            <a:avLst/>
          </a:prstGeom>
          <a:noFill/>
        </p:spPr>
        <p:txBody>
          <a:bodyPr wrap="square" rtlCol="0">
            <a:spAutoFit/>
          </a:bodyPr>
          <a:lstStyle/>
          <a:p>
            <a:r>
              <a:rPr lang="en-GB" sz="3200" dirty="0">
                <a:latin typeface="SassoonSans" pitchFamily="2" charset="0"/>
              </a:rPr>
              <a:t>4cm</a:t>
            </a:r>
          </a:p>
        </p:txBody>
      </p:sp>
    </p:spTree>
    <p:extLst>
      <p:ext uri="{BB962C8B-B14F-4D97-AF65-F5344CB8AC3E}">
        <p14:creationId xmlns:p14="http://schemas.microsoft.com/office/powerpoint/2010/main" val="56848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144000" cy="764703"/>
          </a:xfrm>
        </p:spPr>
        <p:txBody>
          <a:bodyPr>
            <a:normAutofit/>
          </a:bodyPr>
          <a:lstStyle/>
          <a:p>
            <a:pPr marL="0" indent="0" algn="ctr">
              <a:buNone/>
            </a:pPr>
            <a:r>
              <a:rPr lang="en-GB" sz="4000" dirty="0">
                <a:latin typeface="Arial Rounded MT Bold" panose="020F0704030504030204" pitchFamily="34" charset="0"/>
              </a:rPr>
              <a:t>Finding area - inverse</a:t>
            </a:r>
          </a:p>
        </p:txBody>
      </p:sp>
      <p:sp>
        <p:nvSpPr>
          <p:cNvPr id="5" name="Rectangle 4"/>
          <p:cNvSpPr/>
          <p:nvPr/>
        </p:nvSpPr>
        <p:spPr>
          <a:xfrm>
            <a:off x="3486747" y="3262969"/>
            <a:ext cx="5616624" cy="2016224"/>
          </a:xfrm>
          <a:prstGeom prst="rect">
            <a:avLst/>
          </a:prstGeom>
          <a:solidFill>
            <a:schemeClr val="accent4"/>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555125" y="5534562"/>
            <a:ext cx="4083170"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a:t>
            </a:r>
          </a:p>
        </p:txBody>
      </p:sp>
      <p:sp>
        <p:nvSpPr>
          <p:cNvPr id="2" name="TextBox 1"/>
          <p:cNvSpPr txBox="1"/>
          <p:nvPr/>
        </p:nvSpPr>
        <p:spPr>
          <a:xfrm>
            <a:off x="4655840" y="2678195"/>
            <a:ext cx="1728192" cy="584775"/>
          </a:xfrm>
          <a:prstGeom prst="rect">
            <a:avLst/>
          </a:prstGeom>
          <a:noFill/>
        </p:spPr>
        <p:txBody>
          <a:bodyPr wrap="square" rtlCol="0">
            <a:spAutoFit/>
          </a:bodyPr>
          <a:lstStyle/>
          <a:p>
            <a:r>
              <a:rPr lang="en-GB" sz="3200" dirty="0">
                <a:latin typeface="SassoonSans" pitchFamily="2" charset="0"/>
              </a:rPr>
              <a:t>10cm</a:t>
            </a:r>
          </a:p>
        </p:txBody>
      </p:sp>
      <p:sp>
        <p:nvSpPr>
          <p:cNvPr id="8" name="TextBox 7"/>
          <p:cNvSpPr txBox="1"/>
          <p:nvPr/>
        </p:nvSpPr>
        <p:spPr>
          <a:xfrm>
            <a:off x="4623745" y="3983593"/>
            <a:ext cx="2969293" cy="584775"/>
          </a:xfrm>
          <a:prstGeom prst="rect">
            <a:avLst/>
          </a:prstGeom>
          <a:noFill/>
        </p:spPr>
        <p:txBody>
          <a:bodyPr wrap="square" rtlCol="0">
            <a:spAutoFit/>
          </a:bodyPr>
          <a:lstStyle/>
          <a:p>
            <a:r>
              <a:rPr lang="en-GB" sz="3200" dirty="0">
                <a:latin typeface="SassoonSans" pitchFamily="2" charset="0"/>
              </a:rPr>
              <a:t>Area = 50cm</a:t>
            </a:r>
            <a:r>
              <a:rPr lang="en-GB" sz="3200" dirty="0">
                <a:latin typeface="Times New Roman"/>
                <a:cs typeface="Times New Roman"/>
              </a:rPr>
              <a:t>²</a:t>
            </a:r>
            <a:endParaRPr lang="en-GB" sz="3200" dirty="0">
              <a:latin typeface="SassoonSans" pitchFamily="2" charset="0"/>
            </a:endParaRPr>
          </a:p>
        </p:txBody>
      </p:sp>
      <p:pic>
        <p:nvPicPr>
          <p:cNvPr id="7" name="Picture 4" descr="Image result for shape character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126" y="674949"/>
            <a:ext cx="2041585" cy="2592489"/>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4345667" y="908720"/>
            <a:ext cx="6167031" cy="1817948"/>
          </a:xfrm>
          <a:prstGeom prst="wedgeEllipseCallout">
            <a:avLst>
              <a:gd name="adj1" fmla="val -62157"/>
              <a:gd name="adj2" fmla="val 34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Rounded MT Bold" panose="020F0704030504030204" pitchFamily="34" charset="0"/>
              </a:rPr>
              <a:t>OK, so the area is done for you, as is one side. So, how do you calculate the missing side?</a:t>
            </a:r>
          </a:p>
        </p:txBody>
      </p:sp>
      <p:sp>
        <p:nvSpPr>
          <p:cNvPr id="10" name="TextBox 9"/>
          <p:cNvSpPr txBox="1"/>
          <p:nvPr/>
        </p:nvSpPr>
        <p:spPr>
          <a:xfrm>
            <a:off x="9192344" y="3983593"/>
            <a:ext cx="1224136" cy="584775"/>
          </a:xfrm>
          <a:prstGeom prst="rect">
            <a:avLst/>
          </a:prstGeom>
          <a:noFill/>
        </p:spPr>
        <p:txBody>
          <a:bodyPr wrap="square" rtlCol="0">
            <a:spAutoFit/>
          </a:bodyPr>
          <a:lstStyle/>
          <a:p>
            <a:r>
              <a:rPr lang="en-GB" sz="3200" dirty="0">
                <a:latin typeface="SassoonSans" pitchFamily="2" charset="0"/>
              </a:rPr>
              <a:t>??cm</a:t>
            </a:r>
          </a:p>
        </p:txBody>
      </p:sp>
      <p:sp>
        <p:nvSpPr>
          <p:cNvPr id="4" name="TextBox 3">
            <a:extLst>
              <a:ext uri="{FF2B5EF4-FFF2-40B4-BE49-F238E27FC236}">
                <a16:creationId xmlns:a16="http://schemas.microsoft.com/office/drawing/2014/main" id="{3A7B3DAC-0EE9-A94D-822E-CF450584D5CC}"/>
              </a:ext>
            </a:extLst>
          </p:cNvPr>
          <p:cNvSpPr txBox="1"/>
          <p:nvPr/>
        </p:nvSpPr>
        <p:spPr>
          <a:xfrm>
            <a:off x="5900928" y="5380672"/>
            <a:ext cx="5864352" cy="1323439"/>
          </a:xfrm>
          <a:prstGeom prst="rect">
            <a:avLst/>
          </a:prstGeom>
          <a:noFill/>
        </p:spPr>
        <p:txBody>
          <a:bodyPr wrap="square" rtlCol="0">
            <a:spAutoFit/>
          </a:bodyPr>
          <a:lstStyle/>
          <a:p>
            <a:r>
              <a:rPr lang="en-US" sz="1600" dirty="0">
                <a:latin typeface="Arial Rounded MT Bold" panose="020F0704030504030204" pitchFamily="34" charset="77"/>
              </a:rPr>
              <a:t>By using the information that we have, it is possible to find out the missing side. Rather than multiply to find the area, we are going to do the inverse to find the missing side. </a:t>
            </a:r>
          </a:p>
          <a:p>
            <a:r>
              <a:rPr lang="en-US" sz="1600" dirty="0">
                <a:latin typeface="Arial Rounded MT Bold" panose="020F0704030504030204" pitchFamily="34" charset="77"/>
              </a:rPr>
              <a:t>So </a:t>
            </a:r>
          </a:p>
          <a:p>
            <a:r>
              <a:rPr lang="en-US" sz="1600" dirty="0">
                <a:latin typeface="Arial Rounded MT Bold" panose="020F0704030504030204" pitchFamily="34" charset="77"/>
              </a:rPr>
              <a:t>50 divided by 10 = missing side (5 cm)</a:t>
            </a:r>
          </a:p>
        </p:txBody>
      </p:sp>
    </p:spTree>
    <p:extLst>
      <p:ext uri="{BB962C8B-B14F-4D97-AF65-F5344CB8AC3E}">
        <p14:creationId xmlns:p14="http://schemas.microsoft.com/office/powerpoint/2010/main" val="153735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fontScale="90000"/>
          </a:bodyPr>
          <a:lstStyle/>
          <a:p>
            <a:r>
              <a:rPr lang="en-GB" dirty="0">
                <a:latin typeface="Arial Rounded MT Bold" panose="020F0704030504030204" pitchFamily="34" charset="0"/>
              </a:rPr>
              <a:t>Finding area of a compound shape</a:t>
            </a:r>
          </a:p>
        </p:txBody>
      </p:sp>
      <p:sp>
        <p:nvSpPr>
          <p:cNvPr id="4" name="L-Shape 3"/>
          <p:cNvSpPr/>
          <p:nvPr/>
        </p:nvSpPr>
        <p:spPr>
          <a:xfrm>
            <a:off x="2315580" y="2348880"/>
            <a:ext cx="4976936"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920044" y="6309321"/>
            <a:ext cx="1764196" cy="461665"/>
          </a:xfrm>
          <a:prstGeom prst="rect">
            <a:avLst/>
          </a:prstGeom>
          <a:noFill/>
        </p:spPr>
        <p:txBody>
          <a:bodyPr wrap="square" rtlCol="0">
            <a:spAutoFit/>
          </a:bodyPr>
          <a:lstStyle/>
          <a:p>
            <a:r>
              <a:rPr lang="en-GB" sz="2400" dirty="0">
                <a:latin typeface="SassoonCRInfant" panose="02010503020300020003" pitchFamily="2" charset="0"/>
              </a:rPr>
              <a:t>Not to scale</a:t>
            </a:r>
          </a:p>
        </p:txBody>
      </p:sp>
      <p:sp>
        <p:nvSpPr>
          <p:cNvPr id="6" name="TextBox 5"/>
          <p:cNvSpPr txBox="1"/>
          <p:nvPr/>
        </p:nvSpPr>
        <p:spPr>
          <a:xfrm>
            <a:off x="2531604"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1523492"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3899756" y="2935965"/>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5528320"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10" name="TextBox 9"/>
          <p:cNvSpPr txBox="1"/>
          <p:nvPr/>
        </p:nvSpPr>
        <p:spPr>
          <a:xfrm>
            <a:off x="7356140" y="450912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11" name="TextBox 10"/>
          <p:cNvSpPr txBox="1"/>
          <p:nvPr/>
        </p:nvSpPr>
        <p:spPr>
          <a:xfrm>
            <a:off x="4115780" y="5605974"/>
            <a:ext cx="1764196" cy="461665"/>
          </a:xfrm>
          <a:prstGeom prst="rect">
            <a:avLst/>
          </a:prstGeom>
          <a:noFill/>
        </p:spPr>
        <p:txBody>
          <a:bodyPr wrap="square" rtlCol="0">
            <a:spAutoFit/>
          </a:bodyPr>
          <a:lstStyle/>
          <a:p>
            <a:r>
              <a:rPr lang="en-GB" sz="2400" dirty="0">
                <a:latin typeface="SassoonCRInfant" panose="02010503020300020003" pitchFamily="2" charset="0"/>
              </a:rPr>
              <a:t>10cm</a:t>
            </a:r>
          </a:p>
        </p:txBody>
      </p:sp>
      <p:cxnSp>
        <p:nvCxnSpPr>
          <p:cNvPr id="13" name="Straight Connector 12">
            <a:extLst>
              <a:ext uri="{FF2B5EF4-FFF2-40B4-BE49-F238E27FC236}">
                <a16:creationId xmlns:a16="http://schemas.microsoft.com/office/drawing/2014/main" id="{D0CE13E2-E2A6-314C-BFBB-AE73CC5566BF}"/>
              </a:ext>
            </a:extLst>
          </p:cNvPr>
          <p:cNvCxnSpPr/>
          <p:nvPr/>
        </p:nvCxnSpPr>
        <p:spPr>
          <a:xfrm>
            <a:off x="3924140" y="1694628"/>
            <a:ext cx="0" cy="4392000"/>
          </a:xfrm>
          <a:prstGeom prst="line">
            <a:avLst/>
          </a:prstGeom>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a16="http://schemas.microsoft.com/office/drawing/2014/main" id="{E16BFF1E-EE42-7B42-B1E1-613CCF9559A5}"/>
              </a:ext>
            </a:extLst>
          </p:cNvPr>
          <p:cNvSpPr txBox="1"/>
          <p:nvPr/>
        </p:nvSpPr>
        <p:spPr>
          <a:xfrm>
            <a:off x="4742688" y="1572768"/>
            <a:ext cx="6108192" cy="1754326"/>
          </a:xfrm>
          <a:prstGeom prst="rect">
            <a:avLst/>
          </a:prstGeom>
          <a:noFill/>
        </p:spPr>
        <p:txBody>
          <a:bodyPr wrap="square" rtlCol="0">
            <a:spAutoFit/>
          </a:bodyPr>
          <a:lstStyle/>
          <a:p>
            <a:r>
              <a:rPr lang="en-US" dirty="0">
                <a:latin typeface="Arial Rounded MT Bold" panose="020F0704030504030204" pitchFamily="34" charset="77"/>
              </a:rPr>
              <a:t>First step is to find a suitable place to split your shape in half. This will then make two different rectangles. This makes it a similar process to yesterday.</a:t>
            </a:r>
          </a:p>
          <a:p>
            <a:r>
              <a:rPr lang="en-US" dirty="0">
                <a:latin typeface="Arial Rounded MT Bold" panose="020F0704030504030204" pitchFamily="34" charset="77"/>
              </a:rPr>
              <a:t>However, one thing to be careful of is when you split your shape some of the measurements may change. Use your knowledge from last week to help you.</a:t>
            </a:r>
          </a:p>
        </p:txBody>
      </p:sp>
      <p:sp>
        <p:nvSpPr>
          <p:cNvPr id="14" name="TextBox 13">
            <a:extLst>
              <a:ext uri="{FF2B5EF4-FFF2-40B4-BE49-F238E27FC236}">
                <a16:creationId xmlns:a16="http://schemas.microsoft.com/office/drawing/2014/main" id="{2FEB8386-450B-0445-942A-FDD3EC047933}"/>
              </a:ext>
            </a:extLst>
          </p:cNvPr>
          <p:cNvSpPr txBox="1"/>
          <p:nvPr/>
        </p:nvSpPr>
        <p:spPr>
          <a:xfrm>
            <a:off x="5213902" y="4509121"/>
            <a:ext cx="1764196" cy="461665"/>
          </a:xfrm>
          <a:prstGeom prst="rect">
            <a:avLst/>
          </a:prstGeom>
          <a:noFill/>
        </p:spPr>
        <p:txBody>
          <a:bodyPr wrap="square" rtlCol="0">
            <a:spAutoFit/>
          </a:bodyPr>
          <a:lstStyle/>
          <a:p>
            <a:r>
              <a:rPr lang="en-GB" sz="2400" dirty="0">
                <a:latin typeface="SassoonCRInfant" panose="02010503020300020003" pitchFamily="2" charset="0"/>
              </a:rPr>
              <a:t>B</a:t>
            </a:r>
          </a:p>
        </p:txBody>
      </p:sp>
      <p:sp>
        <p:nvSpPr>
          <p:cNvPr id="15" name="TextBox 14">
            <a:extLst>
              <a:ext uri="{FF2B5EF4-FFF2-40B4-BE49-F238E27FC236}">
                <a16:creationId xmlns:a16="http://schemas.microsoft.com/office/drawing/2014/main" id="{BD617FDD-13AB-D143-B7E5-500F452B8C45}"/>
              </a:ext>
            </a:extLst>
          </p:cNvPr>
          <p:cNvSpPr txBox="1"/>
          <p:nvPr/>
        </p:nvSpPr>
        <p:spPr>
          <a:xfrm>
            <a:off x="2802142" y="3751686"/>
            <a:ext cx="1764196" cy="461665"/>
          </a:xfrm>
          <a:prstGeom prst="rect">
            <a:avLst/>
          </a:prstGeom>
          <a:noFill/>
        </p:spPr>
        <p:txBody>
          <a:bodyPr wrap="square" rtlCol="0">
            <a:spAutoFit/>
          </a:bodyPr>
          <a:lstStyle/>
          <a:p>
            <a:r>
              <a:rPr lang="en-GB" sz="2400" dirty="0">
                <a:latin typeface="SassoonCRInfant" panose="02010503020300020003" pitchFamily="2" charset="0"/>
              </a:rPr>
              <a:t>A</a:t>
            </a:r>
          </a:p>
        </p:txBody>
      </p:sp>
      <p:sp>
        <p:nvSpPr>
          <p:cNvPr id="12" name="TextBox 11">
            <a:extLst>
              <a:ext uri="{FF2B5EF4-FFF2-40B4-BE49-F238E27FC236}">
                <a16:creationId xmlns:a16="http://schemas.microsoft.com/office/drawing/2014/main" id="{860C2631-39B2-3E4F-852F-FC914A97EEC5}"/>
              </a:ext>
            </a:extLst>
          </p:cNvPr>
          <p:cNvSpPr txBox="1"/>
          <p:nvPr/>
        </p:nvSpPr>
        <p:spPr>
          <a:xfrm>
            <a:off x="8414514" y="3429000"/>
            <a:ext cx="3145536" cy="3159839"/>
          </a:xfrm>
          <a:prstGeom prst="rect">
            <a:avLst/>
          </a:prstGeom>
          <a:noFill/>
        </p:spPr>
        <p:txBody>
          <a:bodyPr wrap="square" rtlCol="0">
            <a:spAutoFit/>
          </a:bodyPr>
          <a:lstStyle/>
          <a:p>
            <a:r>
              <a:rPr lang="en-US" sz="1600" dirty="0">
                <a:latin typeface="Arial Rounded MT Bold" panose="020F0704030504030204" pitchFamily="34" charset="77"/>
              </a:rPr>
              <a:t>Width of A = 4 cm</a:t>
            </a:r>
          </a:p>
          <a:p>
            <a:r>
              <a:rPr lang="en-US" sz="1600" dirty="0">
                <a:latin typeface="Arial Rounded MT Bold" panose="020F0704030504030204" pitchFamily="34" charset="77"/>
              </a:rPr>
              <a:t>Length of A = 7cm</a:t>
            </a:r>
          </a:p>
          <a:p>
            <a:endParaRPr lang="en-US" sz="1600" dirty="0">
              <a:latin typeface="Arial Rounded MT Bold" panose="020F0704030504030204" pitchFamily="34" charset="77"/>
            </a:endParaRPr>
          </a:p>
          <a:p>
            <a:r>
              <a:rPr lang="en-US" sz="1600" dirty="0">
                <a:latin typeface="Arial Rounded MT Bold" panose="020F0704030504030204" pitchFamily="34" charset="77"/>
              </a:rPr>
              <a:t>4 x 7 = 28cm</a:t>
            </a:r>
            <a:r>
              <a:rPr lang="en-US" sz="1600" baseline="30000" dirty="0">
                <a:latin typeface="Arial Rounded MT Bold" panose="020F0704030504030204" pitchFamily="34" charset="77"/>
              </a:rPr>
              <a:t>2</a:t>
            </a:r>
          </a:p>
          <a:p>
            <a:endParaRPr lang="en-US" sz="1600" baseline="30000" dirty="0">
              <a:latin typeface="Arial Rounded MT Bold" panose="020F0704030504030204" pitchFamily="34" charset="77"/>
            </a:endParaRPr>
          </a:p>
          <a:p>
            <a:endParaRPr lang="en-US" sz="1600" baseline="30000" dirty="0">
              <a:latin typeface="Arial Rounded MT Bold" panose="020F0704030504030204" pitchFamily="34" charset="77"/>
            </a:endParaRPr>
          </a:p>
          <a:p>
            <a:r>
              <a:rPr lang="en-US" sz="1600" dirty="0">
                <a:latin typeface="Arial Rounded MT Bold" panose="020F0704030504030204" pitchFamily="34" charset="77"/>
              </a:rPr>
              <a:t>Width of B = 6cm</a:t>
            </a:r>
          </a:p>
          <a:p>
            <a:r>
              <a:rPr lang="en-US" sz="1600" dirty="0">
                <a:latin typeface="Arial Rounded MT Bold" panose="020F0704030504030204" pitchFamily="34" charset="77"/>
              </a:rPr>
              <a:t>Length of B = 4cm</a:t>
            </a:r>
          </a:p>
          <a:p>
            <a:r>
              <a:rPr lang="en-US" sz="1600" dirty="0">
                <a:latin typeface="Arial Rounded MT Bold" panose="020F0704030504030204" pitchFamily="34" charset="77"/>
              </a:rPr>
              <a:t>6 x 4 = 24 cm</a:t>
            </a:r>
            <a:r>
              <a:rPr lang="en-US" sz="1600" baseline="30000" dirty="0">
                <a:latin typeface="Arial Rounded MT Bold" panose="020F0704030504030204" pitchFamily="34" charset="77"/>
              </a:rPr>
              <a:t>2</a:t>
            </a:r>
          </a:p>
          <a:p>
            <a:r>
              <a:rPr lang="en-US" sz="1600" dirty="0">
                <a:latin typeface="Arial Rounded MT Bold" panose="020F0704030504030204" pitchFamily="34" charset="77"/>
              </a:rPr>
              <a:t>However, we want the total area of both shapes. We need to then add both totals up.</a:t>
            </a:r>
          </a:p>
          <a:p>
            <a:r>
              <a:rPr lang="en-US" sz="1600" dirty="0">
                <a:latin typeface="Arial Rounded MT Bold" panose="020F0704030504030204" pitchFamily="34" charset="77"/>
              </a:rPr>
              <a:t>28 + 24 = 52cm</a:t>
            </a:r>
            <a:r>
              <a:rPr lang="en-US" sz="1600" baseline="30000" dirty="0">
                <a:latin typeface="Arial Rounded MT Bold" panose="020F0704030504030204" pitchFamily="34" charset="77"/>
              </a:rPr>
              <a:t>2</a:t>
            </a:r>
            <a:endParaRPr lang="en-US" sz="1600" dirty="0">
              <a:latin typeface="Arial Rounded MT Bold" panose="020F0704030504030204" pitchFamily="34" charset="77"/>
            </a:endParaRPr>
          </a:p>
        </p:txBody>
      </p:sp>
    </p:spTree>
    <p:extLst>
      <p:ext uri="{BB962C8B-B14F-4D97-AF65-F5344CB8AC3E}">
        <p14:creationId xmlns:p14="http://schemas.microsoft.com/office/powerpoint/2010/main" val="48589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89BE0-46F7-9F49-A44B-C80A727D6CF2}"/>
              </a:ext>
            </a:extLst>
          </p:cNvPr>
          <p:cNvSpPr>
            <a:spLocks noGrp="1"/>
          </p:cNvSpPr>
          <p:nvPr>
            <p:ph type="title"/>
          </p:nvPr>
        </p:nvSpPr>
        <p:spPr/>
        <p:txBody>
          <a:bodyPr>
            <a:normAutofit fontScale="90000"/>
          </a:bodyPr>
          <a:lstStyle/>
          <a:p>
            <a:r>
              <a:rPr lang="en-US" dirty="0">
                <a:latin typeface="Arial Rounded MT Bold" panose="020F0704030504030204" pitchFamily="34" charset="77"/>
              </a:rPr>
              <a:t>Over the last two weeks, you have done a lot of learning on measurement. </a:t>
            </a:r>
          </a:p>
        </p:txBody>
      </p:sp>
      <p:sp>
        <p:nvSpPr>
          <p:cNvPr id="3" name="Content Placeholder 2">
            <a:extLst>
              <a:ext uri="{FF2B5EF4-FFF2-40B4-BE49-F238E27FC236}">
                <a16:creationId xmlns:a16="http://schemas.microsoft.com/office/drawing/2014/main" id="{76D9D7E7-DE33-D345-ACE1-2A71BC862014}"/>
              </a:ext>
            </a:extLst>
          </p:cNvPr>
          <p:cNvSpPr>
            <a:spLocks noGrp="1"/>
          </p:cNvSpPr>
          <p:nvPr>
            <p:ph idx="1"/>
          </p:nvPr>
        </p:nvSpPr>
        <p:spPr>
          <a:xfrm>
            <a:off x="1371600" y="3276600"/>
            <a:ext cx="9601200" cy="1246632"/>
          </a:xfrm>
        </p:spPr>
        <p:txBody>
          <a:bodyPr/>
          <a:lstStyle/>
          <a:p>
            <a:pPr marL="0" indent="0">
              <a:buNone/>
            </a:pPr>
            <a:r>
              <a:rPr lang="en-US" dirty="0">
                <a:latin typeface="Arial Rounded MT Bold" panose="020F0704030504030204" pitchFamily="34" charset="77"/>
              </a:rPr>
              <a:t>Today you are going to have a quick recap to everything that you have learnt.</a:t>
            </a:r>
          </a:p>
          <a:p>
            <a:pPr marL="0" indent="0">
              <a:buNone/>
            </a:pPr>
            <a:r>
              <a:rPr lang="en-US" dirty="0">
                <a:latin typeface="Arial Rounded MT Bold" panose="020F0704030504030204" pitchFamily="34" charset="77"/>
              </a:rPr>
              <a:t>I have put together some revision slides to re -jog  your memory.</a:t>
            </a:r>
          </a:p>
        </p:txBody>
      </p:sp>
    </p:spTree>
    <p:extLst>
      <p:ext uri="{BB962C8B-B14F-4D97-AF65-F5344CB8AC3E}">
        <p14:creationId xmlns:p14="http://schemas.microsoft.com/office/powerpoint/2010/main" val="4123927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74"/>
            <a:ext cx="9144000" cy="1408502"/>
          </a:xfrm>
        </p:spPr>
        <p:txBody>
          <a:bodyPr>
            <a:noAutofit/>
          </a:bodyPr>
          <a:lstStyle/>
          <a:p>
            <a:r>
              <a:rPr lang="en-GB" sz="5400" b="1" u="sng" dirty="0">
                <a:latin typeface="Arial Rounded MT Bold" panose="020F0704030504030204" pitchFamily="34" charset="0"/>
              </a:rPr>
              <a:t>Perimeter – Key message</a:t>
            </a:r>
          </a:p>
        </p:txBody>
      </p:sp>
      <p:sp>
        <p:nvSpPr>
          <p:cNvPr id="3" name="Content Placeholder 2"/>
          <p:cNvSpPr>
            <a:spLocks noGrp="1"/>
          </p:cNvSpPr>
          <p:nvPr>
            <p:ph idx="1"/>
          </p:nvPr>
        </p:nvSpPr>
        <p:spPr>
          <a:xfrm>
            <a:off x="1524000" y="1600201"/>
            <a:ext cx="4427984" cy="4525963"/>
          </a:xfrm>
        </p:spPr>
        <p:txBody>
          <a:bodyPr>
            <a:normAutofit lnSpcReduction="10000"/>
          </a:bodyPr>
          <a:lstStyle/>
          <a:p>
            <a:pPr marL="0" indent="0" algn="ctr">
              <a:buNone/>
            </a:pPr>
            <a:r>
              <a:rPr lang="en-GB" sz="4800" dirty="0">
                <a:latin typeface="Arial Rounded MT Bold" panose="020F0704030504030204" pitchFamily="34" charset="0"/>
              </a:rPr>
              <a:t>When we measure all the way around the outside of a straight-sided shape.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5340"/>
          <a:stretch/>
        </p:blipFill>
        <p:spPr bwMode="auto">
          <a:xfrm>
            <a:off x="6096001" y="2066188"/>
            <a:ext cx="4212533"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75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74"/>
            <a:ext cx="9144000" cy="1408502"/>
          </a:xfrm>
        </p:spPr>
        <p:txBody>
          <a:bodyPr>
            <a:noAutofit/>
          </a:bodyPr>
          <a:lstStyle/>
          <a:p>
            <a:r>
              <a:rPr lang="en-GB" sz="8000" b="1" u="sng" dirty="0">
                <a:latin typeface="Arial Rounded MT Bold" panose="020F0704030504030204" pitchFamily="34" charset="0"/>
              </a:rPr>
              <a:t>Remember - Area </a:t>
            </a:r>
          </a:p>
        </p:txBody>
      </p:sp>
      <p:sp>
        <p:nvSpPr>
          <p:cNvPr id="3" name="Content Placeholder 2"/>
          <p:cNvSpPr>
            <a:spLocks noGrp="1"/>
          </p:cNvSpPr>
          <p:nvPr>
            <p:ph idx="1"/>
          </p:nvPr>
        </p:nvSpPr>
        <p:spPr>
          <a:xfrm>
            <a:off x="1524000" y="1600201"/>
            <a:ext cx="4427984" cy="4525963"/>
          </a:xfrm>
        </p:spPr>
        <p:txBody>
          <a:bodyPr>
            <a:normAutofit/>
          </a:bodyPr>
          <a:lstStyle/>
          <a:p>
            <a:pPr marL="0" indent="0" algn="ctr">
              <a:buNone/>
            </a:pPr>
            <a:r>
              <a:rPr lang="en-GB" sz="4800" dirty="0">
                <a:latin typeface="Arial Rounded MT Bold" panose="020F0704030504030204" pitchFamily="34" charset="0"/>
              </a:rPr>
              <a:t>When we measure all of the inside space in a shape.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42" t="60388" r="10808" b="-1002"/>
          <a:stretch/>
        </p:blipFill>
        <p:spPr bwMode="auto">
          <a:xfrm>
            <a:off x="6240016" y="2132857"/>
            <a:ext cx="4104456" cy="2947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555125" y="5534562"/>
            <a:ext cx="4083170" cy="1323439"/>
          </a:xfrm>
          <a:prstGeom prst="rect">
            <a:avLst/>
          </a:prstGeom>
          <a:noFill/>
        </p:spPr>
        <p:txBody>
          <a:bodyPr wrap="none" lIns="91440" tIns="45720" rIns="91440" bIns="45720">
            <a:spAutoFit/>
          </a:bodyPr>
          <a:lstStyle/>
          <a:p>
            <a:pPr algn="ct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 L x W</a:t>
            </a:r>
          </a:p>
        </p:txBody>
      </p:sp>
    </p:spTree>
    <p:extLst>
      <p:ext uri="{BB962C8B-B14F-4D97-AF65-F5344CB8AC3E}">
        <p14:creationId xmlns:p14="http://schemas.microsoft.com/office/powerpoint/2010/main" val="2748083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4400" dirty="0">
                <a:latin typeface="Arial Rounded MT Bold" panose="020F0704030504030204" pitchFamily="34" charset="0"/>
              </a:rPr>
              <a:t>Finding the perimeter of known shapes</a:t>
            </a:r>
          </a:p>
        </p:txBody>
      </p:sp>
      <p:pic>
        <p:nvPicPr>
          <p:cNvPr id="2052" name="Picture 4" descr="Image result for octagon clipar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1784" y="2747081"/>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536160" y="4043225"/>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5" name="TextBox 4"/>
          <p:cNvSpPr txBox="1"/>
          <p:nvPr/>
        </p:nvSpPr>
        <p:spPr>
          <a:xfrm>
            <a:off x="6960096" y="2735633"/>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6" name="TextBox 5"/>
          <p:cNvSpPr txBox="1"/>
          <p:nvPr/>
        </p:nvSpPr>
        <p:spPr>
          <a:xfrm>
            <a:off x="5177521" y="1988841"/>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7" name="TextBox 6"/>
          <p:cNvSpPr txBox="1"/>
          <p:nvPr/>
        </p:nvSpPr>
        <p:spPr>
          <a:xfrm>
            <a:off x="3377321" y="2735632"/>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8" name="TextBox 7"/>
          <p:cNvSpPr txBox="1"/>
          <p:nvPr/>
        </p:nvSpPr>
        <p:spPr>
          <a:xfrm>
            <a:off x="2999656" y="404322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9" name="TextBox 8"/>
          <p:cNvSpPr txBox="1"/>
          <p:nvPr/>
        </p:nvSpPr>
        <p:spPr>
          <a:xfrm>
            <a:off x="3431704" y="5267362"/>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10" name="TextBox 9"/>
          <p:cNvSpPr txBox="1"/>
          <p:nvPr/>
        </p:nvSpPr>
        <p:spPr>
          <a:xfrm>
            <a:off x="5447928" y="6041373"/>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11" name="TextBox 10"/>
          <p:cNvSpPr txBox="1"/>
          <p:nvPr/>
        </p:nvSpPr>
        <p:spPr>
          <a:xfrm>
            <a:off x="7032104" y="537182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Tree>
    <p:extLst>
      <p:ext uri="{BB962C8B-B14F-4D97-AF65-F5344CB8AC3E}">
        <p14:creationId xmlns:p14="http://schemas.microsoft.com/office/powerpoint/2010/main" val="344323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3600" dirty="0">
                <a:latin typeface="Arial Rounded MT Bold" panose="020F0704030504030204" pitchFamily="34" charset="0"/>
              </a:rPr>
              <a:t>Inverse operation for finding sides</a:t>
            </a:r>
          </a:p>
          <a:p>
            <a:pPr marL="0" indent="0">
              <a:buNone/>
            </a:pPr>
            <a:r>
              <a:rPr lang="en-GB" sz="3600" dirty="0">
                <a:latin typeface="Arial Rounded MT Bold" panose="020F0704030504030204" pitchFamily="34" charset="0"/>
              </a:rPr>
              <a:t>This is a regular octagon with a perimeter of 88cm.</a:t>
            </a:r>
          </a:p>
        </p:txBody>
      </p:sp>
      <p:pic>
        <p:nvPicPr>
          <p:cNvPr id="2052" name="Picture 4" descr="Image result for octagon clipar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800" y="3068960"/>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80176" y="4365104"/>
            <a:ext cx="1800200" cy="769441"/>
          </a:xfrm>
          <a:prstGeom prst="rect">
            <a:avLst/>
          </a:prstGeom>
          <a:noFill/>
        </p:spPr>
        <p:txBody>
          <a:bodyPr wrap="square" rtlCol="0">
            <a:spAutoFit/>
          </a:bodyPr>
          <a:lstStyle/>
          <a:p>
            <a:r>
              <a:rPr lang="en-GB" sz="4400" dirty="0">
                <a:latin typeface="SassoonCRInfant" panose="02010503020300020003" pitchFamily="2" charset="0"/>
              </a:rPr>
              <a:t>??cm</a:t>
            </a:r>
          </a:p>
        </p:txBody>
      </p:sp>
      <p:sp>
        <p:nvSpPr>
          <p:cNvPr id="2" name="TextBox 1">
            <a:extLst>
              <a:ext uri="{FF2B5EF4-FFF2-40B4-BE49-F238E27FC236}">
                <a16:creationId xmlns:a16="http://schemas.microsoft.com/office/drawing/2014/main" id="{B6887EF1-1D68-6048-B82D-B052608F7FBF}"/>
              </a:ext>
            </a:extLst>
          </p:cNvPr>
          <p:cNvSpPr txBox="1"/>
          <p:nvPr/>
        </p:nvSpPr>
        <p:spPr>
          <a:xfrm>
            <a:off x="914400" y="3068960"/>
            <a:ext cx="3272010" cy="2031325"/>
          </a:xfrm>
          <a:prstGeom prst="rect">
            <a:avLst/>
          </a:prstGeom>
          <a:noFill/>
        </p:spPr>
        <p:txBody>
          <a:bodyPr wrap="square" rtlCol="0">
            <a:spAutoFit/>
          </a:bodyPr>
          <a:lstStyle/>
          <a:p>
            <a:r>
              <a:rPr lang="en-US" dirty="0"/>
              <a:t>When you all ready know the perimeter and the sides are equal length, you can divide the perimeter by the amount of sides.</a:t>
            </a:r>
          </a:p>
          <a:p>
            <a:endParaRPr lang="en-US" dirty="0"/>
          </a:p>
          <a:p>
            <a:r>
              <a:rPr lang="en-US" dirty="0"/>
              <a:t>88 divide by 8 = 11 cm per side</a:t>
            </a:r>
          </a:p>
        </p:txBody>
      </p:sp>
    </p:spTree>
    <p:extLst>
      <p:ext uri="{BB962C8B-B14F-4D97-AF65-F5344CB8AC3E}">
        <p14:creationId xmlns:p14="http://schemas.microsoft.com/office/powerpoint/2010/main" val="29724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08504" cy="1143000"/>
          </a:xfrm>
        </p:spPr>
        <p:txBody>
          <a:bodyPr>
            <a:normAutofit/>
          </a:bodyPr>
          <a:lstStyle/>
          <a:p>
            <a:r>
              <a:rPr lang="en-GB" dirty="0">
                <a:latin typeface="Arial Rounded MT Bold" panose="020F0704030504030204" pitchFamily="34" charset="0"/>
              </a:rPr>
              <a:t>Finding perimeter</a:t>
            </a:r>
          </a:p>
        </p:txBody>
      </p:sp>
      <p:sp>
        <p:nvSpPr>
          <p:cNvPr id="4" name="Rectangle 3"/>
          <p:cNvSpPr/>
          <p:nvPr/>
        </p:nvSpPr>
        <p:spPr>
          <a:xfrm>
            <a:off x="3503712" y="2420888"/>
            <a:ext cx="5040560" cy="2232248"/>
          </a:xfrm>
          <a:prstGeom prst="rect">
            <a:avLst/>
          </a:prstGeom>
          <a:solidFill>
            <a:srgbClr val="00206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340474" y="4653137"/>
            <a:ext cx="2376264" cy="584775"/>
          </a:xfrm>
          <a:prstGeom prst="rect">
            <a:avLst/>
          </a:prstGeom>
          <a:noFill/>
        </p:spPr>
        <p:txBody>
          <a:bodyPr wrap="square" rtlCol="0">
            <a:spAutoFit/>
          </a:bodyPr>
          <a:lstStyle/>
          <a:p>
            <a:r>
              <a:rPr lang="en-GB" sz="3200" dirty="0">
                <a:latin typeface="SassoonCRInfant" panose="02010503020300020003" pitchFamily="2" charset="0"/>
              </a:rPr>
              <a:t>7cm</a:t>
            </a:r>
          </a:p>
        </p:txBody>
      </p:sp>
      <p:sp>
        <p:nvSpPr>
          <p:cNvPr id="6" name="TextBox 5"/>
          <p:cNvSpPr txBox="1"/>
          <p:nvPr/>
        </p:nvSpPr>
        <p:spPr>
          <a:xfrm>
            <a:off x="8544272" y="3244625"/>
            <a:ext cx="936104" cy="584775"/>
          </a:xfrm>
          <a:prstGeom prst="rect">
            <a:avLst/>
          </a:prstGeom>
          <a:noFill/>
        </p:spPr>
        <p:txBody>
          <a:bodyPr wrap="square" rtlCol="0">
            <a:spAutoFit/>
          </a:bodyPr>
          <a:lstStyle/>
          <a:p>
            <a:r>
              <a:rPr lang="en-GB" sz="3200" dirty="0">
                <a:latin typeface="SassoonCRInfant" panose="02010503020300020003" pitchFamily="2" charset="0"/>
              </a:rPr>
              <a:t>5cm</a:t>
            </a:r>
          </a:p>
        </p:txBody>
      </p:sp>
      <p:sp>
        <p:nvSpPr>
          <p:cNvPr id="7" name="TextBox 6"/>
          <p:cNvSpPr txBox="1"/>
          <p:nvPr/>
        </p:nvSpPr>
        <p:spPr>
          <a:xfrm>
            <a:off x="1631504" y="6030000"/>
            <a:ext cx="2376264" cy="584775"/>
          </a:xfrm>
          <a:prstGeom prst="rect">
            <a:avLst/>
          </a:prstGeom>
          <a:noFill/>
        </p:spPr>
        <p:txBody>
          <a:bodyPr wrap="square" rtlCol="0">
            <a:spAutoFit/>
          </a:bodyPr>
          <a:lstStyle/>
          <a:p>
            <a:r>
              <a:rPr lang="en-GB" sz="3200" dirty="0">
                <a:latin typeface="SassoonCRInfant" panose="02010503020300020003" pitchFamily="2" charset="0"/>
              </a:rPr>
              <a:t>Not to scale</a:t>
            </a:r>
          </a:p>
        </p:txBody>
      </p:sp>
      <p:sp>
        <p:nvSpPr>
          <p:cNvPr id="3" name="TextBox 2">
            <a:extLst>
              <a:ext uri="{FF2B5EF4-FFF2-40B4-BE49-F238E27FC236}">
                <a16:creationId xmlns:a16="http://schemas.microsoft.com/office/drawing/2014/main" id="{38486EED-BB44-C94D-A2D2-4AE0FE7FF54A}"/>
              </a:ext>
            </a:extLst>
          </p:cNvPr>
          <p:cNvSpPr txBox="1"/>
          <p:nvPr/>
        </p:nvSpPr>
        <p:spPr>
          <a:xfrm>
            <a:off x="980501" y="1266940"/>
            <a:ext cx="2523211" cy="369332"/>
          </a:xfrm>
          <a:prstGeom prst="rect">
            <a:avLst/>
          </a:prstGeom>
          <a:noFill/>
        </p:spPr>
        <p:txBody>
          <a:bodyPr wrap="square" rtlCol="0">
            <a:spAutoFit/>
          </a:bodyPr>
          <a:lstStyle/>
          <a:p>
            <a:r>
              <a:rPr lang="en-US" dirty="0"/>
              <a:t>(7 + 5) x 2 = 24 cm </a:t>
            </a:r>
          </a:p>
        </p:txBody>
      </p:sp>
      <p:sp>
        <p:nvSpPr>
          <p:cNvPr id="8" name="Rectangle 7">
            <a:extLst>
              <a:ext uri="{FF2B5EF4-FFF2-40B4-BE49-F238E27FC236}">
                <a16:creationId xmlns:a16="http://schemas.microsoft.com/office/drawing/2014/main" id="{1855E81B-D90D-1448-9047-99381EF5ABCD}"/>
              </a:ext>
            </a:extLst>
          </p:cNvPr>
          <p:cNvSpPr/>
          <p:nvPr/>
        </p:nvSpPr>
        <p:spPr>
          <a:xfrm>
            <a:off x="4389285" y="5577081"/>
            <a:ext cx="7589898" cy="707886"/>
          </a:xfrm>
          <a:prstGeom prst="rect">
            <a:avLst/>
          </a:prstGeom>
        </p:spPr>
        <p:txBody>
          <a:bodyPr wrap="none">
            <a:spAutoFit/>
          </a:bodyPr>
          <a:lstStyle/>
          <a:p>
            <a:r>
              <a:rPr lang="en-GB" sz="4000" dirty="0">
                <a:latin typeface="Arial Rounded MT Bold" panose="020F0704030504030204" pitchFamily="34" charset="0"/>
              </a:rPr>
              <a:t>use the formula </a:t>
            </a:r>
            <a:r>
              <a:rPr lang="en-GB" sz="4000" b="1" u="sng" dirty="0">
                <a:solidFill>
                  <a:srgbClr val="FF0000"/>
                </a:solidFill>
                <a:latin typeface="Arial Rounded MT Bold" panose="020F0704030504030204" pitchFamily="34" charset="0"/>
              </a:rPr>
              <a:t>P = (L + W) x 2</a:t>
            </a:r>
          </a:p>
        </p:txBody>
      </p:sp>
    </p:spTree>
    <p:extLst>
      <p:ext uri="{BB962C8B-B14F-4D97-AF65-F5344CB8AC3E}">
        <p14:creationId xmlns:p14="http://schemas.microsoft.com/office/powerpoint/2010/main" val="3381585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a:bodyPr>
          <a:lstStyle/>
          <a:p>
            <a:r>
              <a:rPr lang="en-GB" dirty="0">
                <a:latin typeface="Arial Rounded MT Bold" panose="020F0704030504030204" pitchFamily="34" charset="0"/>
              </a:rPr>
              <a:t>Missing sides - perimeter</a:t>
            </a:r>
          </a:p>
        </p:txBody>
      </p:sp>
      <p:sp>
        <p:nvSpPr>
          <p:cNvPr id="4" name="L-Shape 3"/>
          <p:cNvSpPr/>
          <p:nvPr/>
        </p:nvSpPr>
        <p:spPr>
          <a:xfrm>
            <a:off x="2999656" y="2348880"/>
            <a:ext cx="6120680"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336360" y="1172359"/>
            <a:ext cx="2207568" cy="5262979"/>
          </a:xfrm>
          <a:prstGeom prst="rect">
            <a:avLst/>
          </a:prstGeom>
          <a:noFill/>
        </p:spPr>
        <p:txBody>
          <a:bodyPr wrap="square" rtlCol="0">
            <a:spAutoFit/>
          </a:bodyPr>
          <a:lstStyle/>
          <a:p>
            <a:r>
              <a:rPr lang="en-GB" sz="2400" dirty="0">
                <a:latin typeface="SassoonCRInfant" panose="02010503020300020003" pitchFamily="2" charset="0"/>
              </a:rPr>
              <a:t>Not to scale</a:t>
            </a:r>
          </a:p>
          <a:p>
            <a:endParaRPr lang="en-GB" sz="2400" dirty="0">
              <a:latin typeface="SassoonCRInfant" panose="02010503020300020003" pitchFamily="2" charset="0"/>
            </a:endParaRPr>
          </a:p>
          <a:p>
            <a:r>
              <a:rPr lang="en-GB" sz="2400" dirty="0">
                <a:latin typeface="SassoonCRInfant" panose="02010503020300020003" pitchFamily="2" charset="0"/>
              </a:rPr>
              <a:t>Unfortunately, we can’t work out the perimeter just yet as we have two missing sides. But are we able to work out what these sides are based on what we already know?</a:t>
            </a:r>
          </a:p>
        </p:txBody>
      </p:sp>
      <p:sp>
        <p:nvSpPr>
          <p:cNvPr id="6" name="TextBox 5"/>
          <p:cNvSpPr txBox="1"/>
          <p:nvPr/>
        </p:nvSpPr>
        <p:spPr>
          <a:xfrm>
            <a:off x="3215680"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2207568"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4583832" y="2935965"/>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6212396"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Tree>
    <p:extLst>
      <p:ext uri="{BB962C8B-B14F-4D97-AF65-F5344CB8AC3E}">
        <p14:creationId xmlns:p14="http://schemas.microsoft.com/office/powerpoint/2010/main" val="162404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a:bodyPr>
          <a:lstStyle/>
          <a:p>
            <a:r>
              <a:rPr lang="en-GB" dirty="0">
                <a:latin typeface="Arial Rounded MT Bold" panose="020F0704030504030204" pitchFamily="34" charset="0"/>
              </a:rPr>
              <a:t>Missing sides - perimeter</a:t>
            </a:r>
          </a:p>
        </p:txBody>
      </p:sp>
      <p:sp>
        <p:nvSpPr>
          <p:cNvPr id="4" name="L-Shape 3"/>
          <p:cNvSpPr/>
          <p:nvPr/>
        </p:nvSpPr>
        <p:spPr>
          <a:xfrm>
            <a:off x="2904450" y="2362708"/>
            <a:ext cx="6120680" cy="3240360"/>
          </a:xfrm>
          <a:prstGeom prst="corner">
            <a:avLst/>
          </a:prstGeom>
          <a:solidFill>
            <a:srgbClr val="CC00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195900" y="1185273"/>
            <a:ext cx="6642956" cy="1631216"/>
          </a:xfrm>
          <a:prstGeom prst="rect">
            <a:avLst/>
          </a:prstGeom>
          <a:noFill/>
        </p:spPr>
        <p:txBody>
          <a:bodyPr wrap="square" rtlCol="0">
            <a:spAutoFit/>
          </a:bodyPr>
          <a:lstStyle/>
          <a:p>
            <a:r>
              <a:rPr lang="en-GB" sz="1200" dirty="0">
                <a:latin typeface="SassoonCRInfant" panose="02010503020300020003" pitchFamily="2" charset="0"/>
              </a:rPr>
              <a:t>From the information we have on this shape, we can work out its perimeter if we find the missing sides. As you can see by the blue arrows, we have two sides missing. Lets concentrate on the larger line (A). Using the orange arrows we can work out what this side is because they’re opposite to the side we want to work out. Just because they aren't one side, doesn’t mean we cannot work it out. Both oranges added together would be the same as A.</a:t>
            </a:r>
          </a:p>
          <a:p>
            <a:r>
              <a:rPr lang="en-GB" sz="1200" dirty="0">
                <a:latin typeface="SassoonCRInfant" panose="02010503020300020003" pitchFamily="2" charset="0"/>
              </a:rPr>
              <a:t>4 + 6 = 10cm</a:t>
            </a:r>
          </a:p>
          <a:p>
            <a:r>
              <a:rPr lang="en-GB" sz="1200" dirty="0">
                <a:latin typeface="SassoonCRInfant" panose="02010503020300020003" pitchFamily="2" charset="0"/>
              </a:rPr>
              <a:t>A = 10cm </a:t>
            </a:r>
          </a:p>
          <a:p>
            <a:r>
              <a:rPr lang="en-GB" sz="1600" dirty="0">
                <a:latin typeface="SassoonCRInfant" panose="02010503020300020003" pitchFamily="2" charset="0"/>
              </a:rPr>
              <a:t> </a:t>
            </a:r>
          </a:p>
        </p:txBody>
      </p:sp>
      <p:sp>
        <p:nvSpPr>
          <p:cNvPr id="6" name="TextBox 5"/>
          <p:cNvSpPr txBox="1"/>
          <p:nvPr/>
        </p:nvSpPr>
        <p:spPr>
          <a:xfrm>
            <a:off x="3215680" y="1889411"/>
            <a:ext cx="1764196" cy="461665"/>
          </a:xfrm>
          <a:prstGeom prst="rect">
            <a:avLst/>
          </a:prstGeom>
          <a:noFill/>
        </p:spPr>
        <p:txBody>
          <a:bodyPr wrap="square" rtlCol="0">
            <a:spAutoFit/>
          </a:bodyPr>
          <a:lstStyle/>
          <a:p>
            <a:r>
              <a:rPr lang="en-GB" sz="2400" dirty="0">
                <a:latin typeface="SassoonCRInfant" panose="02010503020300020003" pitchFamily="2" charset="0"/>
              </a:rPr>
              <a:t>4cm</a:t>
            </a:r>
          </a:p>
        </p:txBody>
      </p:sp>
      <p:sp>
        <p:nvSpPr>
          <p:cNvPr id="7" name="TextBox 6"/>
          <p:cNvSpPr txBox="1"/>
          <p:nvPr/>
        </p:nvSpPr>
        <p:spPr>
          <a:xfrm>
            <a:off x="2207568" y="3890628"/>
            <a:ext cx="1764196" cy="461665"/>
          </a:xfrm>
          <a:prstGeom prst="rect">
            <a:avLst/>
          </a:prstGeom>
          <a:noFill/>
        </p:spPr>
        <p:txBody>
          <a:bodyPr wrap="square" rtlCol="0">
            <a:spAutoFit/>
          </a:bodyPr>
          <a:lstStyle/>
          <a:p>
            <a:r>
              <a:rPr lang="en-GB" sz="2400" dirty="0">
                <a:latin typeface="SassoonCRInfant" panose="02010503020300020003" pitchFamily="2" charset="0"/>
              </a:rPr>
              <a:t>7cm</a:t>
            </a:r>
          </a:p>
        </p:txBody>
      </p:sp>
      <p:sp>
        <p:nvSpPr>
          <p:cNvPr id="8" name="TextBox 7"/>
          <p:cNvSpPr txBox="1"/>
          <p:nvPr/>
        </p:nvSpPr>
        <p:spPr>
          <a:xfrm>
            <a:off x="4584421" y="3091489"/>
            <a:ext cx="1764196" cy="461665"/>
          </a:xfrm>
          <a:prstGeom prst="rect">
            <a:avLst/>
          </a:prstGeom>
          <a:noFill/>
        </p:spPr>
        <p:txBody>
          <a:bodyPr wrap="square" rtlCol="0">
            <a:spAutoFit/>
          </a:bodyPr>
          <a:lstStyle/>
          <a:p>
            <a:r>
              <a:rPr lang="en-GB" sz="2400" dirty="0">
                <a:latin typeface="SassoonCRInfant" panose="02010503020300020003" pitchFamily="2" charset="0"/>
              </a:rPr>
              <a:t>3cm</a:t>
            </a:r>
          </a:p>
        </p:txBody>
      </p:sp>
      <p:sp>
        <p:nvSpPr>
          <p:cNvPr id="9" name="TextBox 8"/>
          <p:cNvSpPr txBox="1"/>
          <p:nvPr/>
        </p:nvSpPr>
        <p:spPr>
          <a:xfrm>
            <a:off x="6212396" y="3573017"/>
            <a:ext cx="1764196" cy="461665"/>
          </a:xfrm>
          <a:prstGeom prst="rect">
            <a:avLst/>
          </a:prstGeom>
          <a:noFill/>
        </p:spPr>
        <p:txBody>
          <a:bodyPr wrap="square" rtlCol="0">
            <a:spAutoFit/>
          </a:bodyPr>
          <a:lstStyle/>
          <a:p>
            <a:r>
              <a:rPr lang="en-GB" sz="2400" dirty="0">
                <a:latin typeface="SassoonCRInfant" panose="02010503020300020003" pitchFamily="2" charset="0"/>
              </a:rPr>
              <a:t>6cm</a:t>
            </a:r>
          </a:p>
        </p:txBody>
      </p:sp>
      <p:sp>
        <p:nvSpPr>
          <p:cNvPr id="11" name="Left Arrow 10">
            <a:extLst>
              <a:ext uri="{FF2B5EF4-FFF2-40B4-BE49-F238E27FC236}">
                <a16:creationId xmlns:a16="http://schemas.microsoft.com/office/drawing/2014/main" id="{52A204DF-64D9-2745-9D4A-27EB2E431BED}"/>
              </a:ext>
            </a:extLst>
          </p:cNvPr>
          <p:cNvSpPr/>
          <p:nvPr/>
        </p:nvSpPr>
        <p:spPr>
          <a:xfrm rot="17114236">
            <a:off x="8899727" y="3115967"/>
            <a:ext cx="1584960" cy="95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a:extLst>
              <a:ext uri="{FF2B5EF4-FFF2-40B4-BE49-F238E27FC236}">
                <a16:creationId xmlns:a16="http://schemas.microsoft.com/office/drawing/2014/main" id="{FAD9981C-C2E7-284D-97CE-283425EE209A}"/>
              </a:ext>
            </a:extLst>
          </p:cNvPr>
          <p:cNvSpPr/>
          <p:nvPr/>
        </p:nvSpPr>
        <p:spPr>
          <a:xfrm rot="17332986">
            <a:off x="6535981" y="4243691"/>
            <a:ext cx="1584960" cy="95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a:extLst>
              <a:ext uri="{FF2B5EF4-FFF2-40B4-BE49-F238E27FC236}">
                <a16:creationId xmlns:a16="http://schemas.microsoft.com/office/drawing/2014/main" id="{4B8C1065-0455-194E-8DC0-387D9A555A1E}"/>
              </a:ext>
            </a:extLst>
          </p:cNvPr>
          <p:cNvSpPr/>
          <p:nvPr/>
        </p:nvSpPr>
        <p:spPr>
          <a:xfrm rot="17332986">
            <a:off x="3593454" y="1310402"/>
            <a:ext cx="839160" cy="623800"/>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a:extLst>
              <a:ext uri="{FF2B5EF4-FFF2-40B4-BE49-F238E27FC236}">
                <a16:creationId xmlns:a16="http://schemas.microsoft.com/office/drawing/2014/main" id="{22D88FE6-F117-1F4E-BBE0-1807FF3D51C4}"/>
              </a:ext>
            </a:extLst>
          </p:cNvPr>
          <p:cNvSpPr/>
          <p:nvPr/>
        </p:nvSpPr>
        <p:spPr>
          <a:xfrm rot="17332986">
            <a:off x="6488234" y="3066589"/>
            <a:ext cx="774174" cy="560585"/>
          </a:xfrm>
          <a:prstGeom prst="left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BC55E18-B96D-8741-9726-F8E325721C74}"/>
              </a:ext>
            </a:extLst>
          </p:cNvPr>
          <p:cNvSpPr txBox="1"/>
          <p:nvPr/>
        </p:nvSpPr>
        <p:spPr>
          <a:xfrm>
            <a:off x="5564265" y="5714660"/>
            <a:ext cx="1764196" cy="461665"/>
          </a:xfrm>
          <a:prstGeom prst="rect">
            <a:avLst/>
          </a:prstGeom>
          <a:noFill/>
        </p:spPr>
        <p:txBody>
          <a:bodyPr wrap="square" rtlCol="0">
            <a:spAutoFit/>
          </a:bodyPr>
          <a:lstStyle/>
          <a:p>
            <a:r>
              <a:rPr lang="en-GB" sz="2400" dirty="0">
                <a:latin typeface="SassoonCRInfant" panose="02010503020300020003" pitchFamily="2" charset="0"/>
              </a:rPr>
              <a:t>A</a:t>
            </a:r>
          </a:p>
        </p:txBody>
      </p:sp>
      <p:sp>
        <p:nvSpPr>
          <p:cNvPr id="16" name="TextBox 15">
            <a:extLst>
              <a:ext uri="{FF2B5EF4-FFF2-40B4-BE49-F238E27FC236}">
                <a16:creationId xmlns:a16="http://schemas.microsoft.com/office/drawing/2014/main" id="{A0770A9C-3BF7-E343-B14F-47786B6CB447}"/>
              </a:ext>
            </a:extLst>
          </p:cNvPr>
          <p:cNvSpPr txBox="1"/>
          <p:nvPr/>
        </p:nvSpPr>
        <p:spPr>
          <a:xfrm>
            <a:off x="9477186" y="4779379"/>
            <a:ext cx="1764196" cy="461665"/>
          </a:xfrm>
          <a:prstGeom prst="rect">
            <a:avLst/>
          </a:prstGeom>
          <a:noFill/>
        </p:spPr>
        <p:txBody>
          <a:bodyPr wrap="square" rtlCol="0">
            <a:spAutoFit/>
          </a:bodyPr>
          <a:lstStyle/>
          <a:p>
            <a:r>
              <a:rPr lang="en-GB" sz="2400" dirty="0">
                <a:latin typeface="SassoonCRInfant" panose="02010503020300020003" pitchFamily="2" charset="0"/>
              </a:rPr>
              <a:t>B</a:t>
            </a:r>
          </a:p>
        </p:txBody>
      </p:sp>
    </p:spTree>
    <p:extLst>
      <p:ext uri="{BB962C8B-B14F-4D97-AF65-F5344CB8AC3E}">
        <p14:creationId xmlns:p14="http://schemas.microsoft.com/office/powerpoint/2010/main" val="3657215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721</Words>
  <Application>Microsoft Macintosh PowerPoint</Application>
  <PresentationFormat>Widescreen</PresentationFormat>
  <Paragraphs>107</Paragraphs>
  <Slides>13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 Rounded MT Bold</vt:lpstr>
      <vt:lpstr>Calibri</vt:lpstr>
      <vt:lpstr>Calibri Light</vt:lpstr>
      <vt:lpstr>Franklin Gothic Book</vt:lpstr>
      <vt:lpstr>SassoonCRInfant</vt:lpstr>
      <vt:lpstr>SassoonSans</vt:lpstr>
      <vt:lpstr>Times New Roman</vt:lpstr>
      <vt:lpstr>Office Theme</vt:lpstr>
      <vt:lpstr>Year 5 Measure Area and perimeter</vt:lpstr>
      <vt:lpstr>Over the last two weeks, you have done a lot of learning on measurement. </vt:lpstr>
      <vt:lpstr>Perimeter – Key message</vt:lpstr>
      <vt:lpstr>Remember - Area </vt:lpstr>
      <vt:lpstr>PowerPoint Presentation</vt:lpstr>
      <vt:lpstr>PowerPoint Presentation</vt:lpstr>
      <vt:lpstr>Finding perimeter</vt:lpstr>
      <vt:lpstr>Missing sides - perimeter</vt:lpstr>
      <vt:lpstr>Missing sides - perimeter</vt:lpstr>
      <vt:lpstr>Missing sides - perimeter</vt:lpstr>
      <vt:lpstr>PowerPoint Presentation</vt:lpstr>
      <vt:lpstr>PowerPoint Presentation</vt:lpstr>
      <vt:lpstr>Finding area of a compound shape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Volume</dc:title>
  <dc:creator>Benjamin Hunt</dc:creator>
  <cp:lastModifiedBy>Benjamin Hunt</cp:lastModifiedBy>
  <cp:revision>20</cp:revision>
  <dcterms:created xsi:type="dcterms:W3CDTF">2020-05-05T15:35:37Z</dcterms:created>
  <dcterms:modified xsi:type="dcterms:W3CDTF">2020-05-18T13:48:11Z</dcterms:modified>
</cp:coreProperties>
</file>