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86289" autoAdjust="0"/>
  </p:normalViewPr>
  <p:slideViewPr>
    <p:cSldViewPr snapToGrid="0">
      <p:cViewPr varScale="1">
        <p:scale>
          <a:sx n="63" d="100"/>
          <a:sy n="63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AC42-010C-4A65-8BDF-338D6C5C8328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2B88C-CB06-4902-8B22-95526176E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040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9E8EF-B4B6-4698-9F30-BF5CDC0298E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513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are many words to successfully do this list. An example: </a:t>
            </a:r>
          </a:p>
          <a:p>
            <a:r>
              <a:rPr lang="en-GB" dirty="0"/>
              <a:t>Don’t forget to: </a:t>
            </a:r>
          </a:p>
          <a:p>
            <a:r>
              <a:rPr lang="en-GB" dirty="0"/>
              <a:t>. Feed the cat; </a:t>
            </a:r>
          </a:p>
          <a:p>
            <a:r>
              <a:rPr lang="en-GB" dirty="0"/>
              <a:t>. Walk the dog; </a:t>
            </a:r>
          </a:p>
          <a:p>
            <a:r>
              <a:rPr lang="en-GB" dirty="0"/>
              <a:t>. Clean out the rabbit.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2B88C-CB06-4902-8B22-95526176EDE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899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Again, this can be completed many ways. Check for consistency. </a:t>
            </a:r>
          </a:p>
          <a:p>
            <a:r>
              <a:rPr lang="en-GB" dirty="0"/>
              <a:t>Example</a:t>
            </a:r>
          </a:p>
          <a:p>
            <a:endParaRPr lang="en-GB" dirty="0"/>
          </a:p>
          <a:p>
            <a:r>
              <a:rPr lang="en-GB" dirty="0"/>
              <a:t>Please remember to: </a:t>
            </a:r>
          </a:p>
          <a:p>
            <a:r>
              <a:rPr lang="en-GB" dirty="0"/>
              <a:t>. Tidy your room. </a:t>
            </a:r>
          </a:p>
          <a:p>
            <a:r>
              <a:rPr lang="en-GB" dirty="0"/>
              <a:t>. Wash the pots. </a:t>
            </a:r>
          </a:p>
          <a:p>
            <a:r>
              <a:rPr lang="en-GB" dirty="0"/>
              <a:t>. Put the washing machine 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2B88C-CB06-4902-8B22-95526176EDE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135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Again, this can be completed many ways. Check for consistency. </a:t>
            </a:r>
          </a:p>
          <a:p>
            <a:r>
              <a:rPr lang="en-GB" dirty="0"/>
              <a:t>Example</a:t>
            </a:r>
          </a:p>
          <a:p>
            <a:endParaRPr lang="en-GB" dirty="0"/>
          </a:p>
          <a:p>
            <a:r>
              <a:rPr lang="en-GB" u="sng" dirty="0"/>
              <a:t>Changes in spring</a:t>
            </a:r>
          </a:p>
          <a:p>
            <a:r>
              <a:rPr lang="en-GB" u="none" dirty="0"/>
              <a:t>. Trees blossom</a:t>
            </a:r>
          </a:p>
          <a:p>
            <a:r>
              <a:rPr lang="en-GB" u="none" dirty="0"/>
              <a:t>. Birds feeding</a:t>
            </a:r>
          </a:p>
          <a:p>
            <a:r>
              <a:rPr lang="en-GB" u="none" dirty="0"/>
              <a:t>. Bulbs flowering</a:t>
            </a:r>
          </a:p>
          <a:p>
            <a:r>
              <a:rPr lang="en-GB" u="none" dirty="0"/>
              <a:t>. Baby animals being born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2B88C-CB06-4902-8B22-95526176EDE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135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Again, this can be completed many ways. Check for consistency. </a:t>
            </a:r>
          </a:p>
          <a:p>
            <a:r>
              <a:rPr lang="en-GB" dirty="0"/>
              <a:t>Example</a:t>
            </a:r>
          </a:p>
          <a:p>
            <a:endParaRPr lang="en-GB" dirty="0"/>
          </a:p>
          <a:p>
            <a:r>
              <a:rPr lang="en-GB" dirty="0"/>
              <a:t>Family jobs to share: </a:t>
            </a:r>
          </a:p>
          <a:p>
            <a:r>
              <a:rPr lang="en-GB" dirty="0"/>
              <a:t>. Clean bathroom; </a:t>
            </a:r>
          </a:p>
          <a:p>
            <a:r>
              <a:rPr lang="en-GB" dirty="0"/>
              <a:t>. Tidy bedrooms; </a:t>
            </a:r>
          </a:p>
          <a:p>
            <a:r>
              <a:rPr lang="en-GB" dirty="0"/>
              <a:t>. Dust; </a:t>
            </a:r>
          </a:p>
          <a:p>
            <a:r>
              <a:rPr lang="en-GB" dirty="0"/>
              <a:t>. Vacuum; </a:t>
            </a:r>
          </a:p>
          <a:p>
            <a:r>
              <a:rPr lang="en-GB" dirty="0"/>
              <a:t>. Wash the cars; </a:t>
            </a:r>
          </a:p>
          <a:p>
            <a:r>
              <a:rPr lang="en-GB" dirty="0"/>
              <a:t>. Fill and empty dishwasher.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2B88C-CB06-4902-8B22-95526176EDE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659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C1F47-00A5-4343-926E-06669BB22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B7FE2A-7A85-4D77-B248-A5B91265C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81446-39BD-4BF1-B865-5E82B7441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53C6A-A6FF-4DF1-9ABF-9D81786726BB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7D50F-D75E-42C6-8B1E-D7D34F177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5AE81-199F-44EC-8A92-F27B4B70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B929-004C-47D4-96CB-E048BB0D6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72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9E25C-DF87-4639-8342-61BCA972D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3E7E9F-E858-4446-9639-3C394DE7F5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8EF94-3ADB-4D28-A78B-FA18F9EB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53C6A-A6FF-4DF1-9ABF-9D81786726BB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DE522-9827-4AFD-8B76-AECC4F8C0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84F3C-2163-488B-9998-6AA6CBDE7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B929-004C-47D4-96CB-E048BB0D6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176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DE4EBA-EEFF-41C1-AB84-A121E981F0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BC28CE-2235-4D8E-89F0-D6E91B7CA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F529A-97B5-4A40-A208-EE7CD3521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53C6A-A6FF-4DF1-9ABF-9D81786726BB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E8E89-A35F-4593-B455-571B046A1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802F8-9F4A-4387-90F6-461785FB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B929-004C-47D4-96CB-E048BB0D6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35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5A9EF-ADA2-4F9E-ADA6-34D541D18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168B3-4C45-443B-9B9A-E725824AD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1A50A-E612-42F2-8239-9E194CBA4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53C6A-A6FF-4DF1-9ABF-9D81786726BB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C171F-0610-4DBC-B032-30937EE78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28E87-A140-44D4-B6AA-FE7033FDF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B929-004C-47D4-96CB-E048BB0D6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51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06274-9C68-4500-A15E-D6D22232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C891A-8BCE-4291-B1E9-566E85436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C7DCF-3A2A-4B78-A240-BB09475F9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53C6A-A6FF-4DF1-9ABF-9D81786726BB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1767E-C14C-413C-82AE-0CEA79C1F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4C9D5-2CD8-42CA-9180-58856BDBB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B929-004C-47D4-96CB-E048BB0D6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73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3167-F466-4E59-A7A6-06577D3E4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A3E66-937A-4120-BE1F-5B9073C3D4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CA424-C66F-45D9-B76E-4AD167180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3B7E01-C414-4C02-8D08-7AEF72E30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53C6A-A6FF-4DF1-9ABF-9D81786726BB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34BB6-C3D9-4539-B627-117AE8506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A2203-C400-4B7D-B4B3-0F8FD7212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B929-004C-47D4-96CB-E048BB0D6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23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C6AD4-D5D9-4545-AE5C-9116CB0BB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96C0F-D5C6-4407-AB14-A39C979A5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FB690B-4C80-4363-AD53-D4065E5A3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0FD292-E5A5-4612-B46C-BF2FC7DB1D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16D5A1-B57D-4CBE-819F-EA9C8C5216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734DFC-17B7-4C2E-8E0F-448BAD21C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53C6A-A6FF-4DF1-9ABF-9D81786726BB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877737-1D7D-448F-B92E-FF49FE49F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201968-81AC-4314-ADBC-F8E2C6987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B929-004C-47D4-96CB-E048BB0D6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34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B8E51-BDF3-4631-86A0-07E2C9B36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0CC75C-8705-42CB-81E5-53F0BA666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53C6A-A6FF-4DF1-9ABF-9D81786726BB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F896F3-DDAE-43DF-946F-B5AB13FB1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9B979-CE82-4A5E-90A9-356AF179F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B929-004C-47D4-96CB-E048BB0D6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396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1EE510-FB80-45F8-AD9A-59D292C20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53C6A-A6FF-4DF1-9ABF-9D81786726BB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9AC810-2EDF-4548-9A2F-045CE67A7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796A2-2087-470D-AA96-D63FBF89D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B929-004C-47D4-96CB-E048BB0D6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268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2E2C3-A2A5-4CA7-9EA5-40923AC98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947BD-A50C-4460-BE61-F29F88D8F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5EC8B8-CEC3-4603-9D5D-EB406FA17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D61D70-1687-4E8B-82C1-6366CC3C7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53C6A-A6FF-4DF1-9ABF-9D81786726BB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A1068-A7FA-4B23-BF59-41BE9364C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5A247-8DEC-4C05-82BE-9A13F66C4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B929-004C-47D4-96CB-E048BB0D6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4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BE66F-5F97-45D8-9846-326139A8F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C85B6E-B876-44AA-A196-D4D4E5A0B5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6D6033-9E85-4561-B31A-147875758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B4889-336A-4E79-B117-EBE650338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53C6A-A6FF-4DF1-9ABF-9D81786726BB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685021-95C7-41E5-BB68-1808929F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BBBEBE-E23E-4B2B-ABD1-9FD2F8432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B929-004C-47D4-96CB-E048BB0D6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87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6E446D-2D43-41B6-9608-2EBA13E92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A64D0-D7D4-4FF4-8AAF-AC6146C32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B34A8-3061-4D04-96AA-F0DE1E1715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53C6A-A6FF-4DF1-9ABF-9D81786726BB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60E40-7E39-44CD-AFBD-5E4885925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58693-CDD3-4219-BB5D-D7C8CEFD0F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FB929-004C-47D4-96CB-E048BB0D6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26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5B842-F39E-4203-A7D4-554EF5892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4010"/>
            <a:ext cx="9144000" cy="1179443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GB" dirty="0">
                <a:latin typeface="Arial Rounded MT Bold" panose="020F0704030504030204" pitchFamily="34" charset="0"/>
              </a:rPr>
              <a:t>Home Learning: </a:t>
            </a:r>
            <a:r>
              <a:rPr lang="en-GB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English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EBF6CA3-E70C-4A97-A653-57ED314CDE6D}"/>
              </a:ext>
            </a:extLst>
          </p:cNvPr>
          <p:cNvSpPr txBox="1">
            <a:spLocks/>
          </p:cNvSpPr>
          <p:nvPr/>
        </p:nvSpPr>
        <p:spPr>
          <a:xfrm>
            <a:off x="2762794" y="1751300"/>
            <a:ext cx="6666411" cy="1179443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7030A0"/>
                </a:solidFill>
                <a:latin typeface="Arial Rounded MT Bold" panose="020F0704030504030204" pitchFamily="34" charset="0"/>
              </a:rPr>
              <a:t>Grammar  </a:t>
            </a:r>
          </a:p>
        </p:txBody>
      </p:sp>
      <p:pic>
        <p:nvPicPr>
          <p:cNvPr id="5" name="Picture 4" descr="A close up of a seal&#10;&#10;Description automatically generated">
            <a:extLst>
              <a:ext uri="{FF2B5EF4-FFF2-40B4-BE49-F238E27FC236}">
                <a16:creationId xmlns:a16="http://schemas.microsoft.com/office/drawing/2014/main" id="{FC6AA4D3-8C8D-4E36-88D3-5B64F2D32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70" y="3068590"/>
            <a:ext cx="3451180" cy="372175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9441781-CB01-44B2-B89E-9CF0ABD7BFAE}"/>
              </a:ext>
            </a:extLst>
          </p:cNvPr>
          <p:cNvSpPr txBox="1">
            <a:spLocks/>
          </p:cNvSpPr>
          <p:nvPr/>
        </p:nvSpPr>
        <p:spPr>
          <a:xfrm>
            <a:off x="4600303" y="3926077"/>
            <a:ext cx="6666411" cy="1179443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Bullet points  </a:t>
            </a:r>
          </a:p>
        </p:txBody>
      </p:sp>
    </p:spTree>
    <p:extLst>
      <p:ext uri="{BB962C8B-B14F-4D97-AF65-F5344CB8AC3E}">
        <p14:creationId xmlns:p14="http://schemas.microsoft.com/office/powerpoint/2010/main" val="3358359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14F722-A11A-4470-B657-73388CC8D0ED}"/>
              </a:ext>
            </a:extLst>
          </p:cNvPr>
          <p:cNvSpPr txBox="1"/>
          <p:nvPr/>
        </p:nvSpPr>
        <p:spPr>
          <a:xfrm>
            <a:off x="647700" y="202474"/>
            <a:ext cx="10896600" cy="1077218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Can you turn these examples into a successful bullet point list?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6EDB90-57E2-4DDB-9233-676CC619C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62" y="1723122"/>
            <a:ext cx="7475635" cy="107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16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42791-05F0-403C-92D3-E0869A218CA2}"/>
              </a:ext>
            </a:extLst>
          </p:cNvPr>
          <p:cNvSpPr txBox="1"/>
          <p:nvPr/>
        </p:nvSpPr>
        <p:spPr>
          <a:xfrm>
            <a:off x="483325" y="1528276"/>
            <a:ext cx="1117309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 Rounded MT Bold" panose="020F0704030504030204" pitchFamily="34" charset="0"/>
              </a:rPr>
              <a:t>Write three bullet point lists with the following subjects: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D02D14-89DF-4C6B-A55A-05FCE63BA5D0}"/>
              </a:ext>
            </a:extLst>
          </p:cNvPr>
          <p:cNvSpPr txBox="1"/>
          <p:nvPr/>
        </p:nvSpPr>
        <p:spPr>
          <a:xfrm>
            <a:off x="647700" y="202474"/>
            <a:ext cx="10896600" cy="584775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Today’s task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E6409DB-CF06-40D0-9C75-9E1D8748CF55}"/>
              </a:ext>
            </a:extLst>
          </p:cNvPr>
          <p:cNvSpPr/>
          <p:nvPr/>
        </p:nvSpPr>
        <p:spPr>
          <a:xfrm>
            <a:off x="483325" y="2556123"/>
            <a:ext cx="3709852" cy="14499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1) What you are looking forward to for Year Six.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34A69F-EE30-4D80-8740-83B969CBF383}"/>
              </a:ext>
            </a:extLst>
          </p:cNvPr>
          <p:cNvSpPr/>
          <p:nvPr/>
        </p:nvSpPr>
        <p:spPr>
          <a:xfrm>
            <a:off x="4288973" y="2319958"/>
            <a:ext cx="3709852" cy="277352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2) Things that you have done whilst being away from school.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D6C12C1-3211-4197-9F25-2865DFF25F3F}"/>
              </a:ext>
            </a:extLst>
          </p:cNvPr>
          <p:cNvSpPr/>
          <p:nvPr/>
        </p:nvSpPr>
        <p:spPr>
          <a:xfrm>
            <a:off x="8412480" y="2319958"/>
            <a:ext cx="3431174" cy="2424992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 Rounded MT Bold" panose="020F0704030504030204" pitchFamily="34" charset="0"/>
              </a:rPr>
              <a:t>3) What you are looking forward to when you come back to school.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EBC5B9B-2655-4EEE-AA2D-A50213CA2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52" y="4404721"/>
            <a:ext cx="2513648" cy="2075371"/>
          </a:xfrm>
          <a:prstGeom prst="rect">
            <a:avLst/>
          </a:prstGeom>
        </p:spPr>
      </p:pic>
      <p:pic>
        <p:nvPicPr>
          <p:cNvPr id="13" name="Picture 1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6896D7D8-4C27-4622-8E9C-2DE5BE922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174" y="5032521"/>
            <a:ext cx="2457450" cy="1638300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48B2063E-6602-4139-9B1D-B6539AA49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747" y="4744949"/>
            <a:ext cx="2170639" cy="211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7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A95145-9B9D-4C01-929F-0905FA8A81BC}"/>
              </a:ext>
            </a:extLst>
          </p:cNvPr>
          <p:cNvSpPr txBox="1"/>
          <p:nvPr/>
        </p:nvSpPr>
        <p:spPr>
          <a:xfrm>
            <a:off x="647700" y="202474"/>
            <a:ext cx="10896600" cy="584775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ANSWERS!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A0AA0B-7C00-44D3-8441-16D6F1333CC5}"/>
              </a:ext>
            </a:extLst>
          </p:cNvPr>
          <p:cNvSpPr txBox="1"/>
          <p:nvPr/>
        </p:nvSpPr>
        <p:spPr>
          <a:xfrm>
            <a:off x="509451" y="1033492"/>
            <a:ext cx="1117309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 Rounded MT Bold" panose="020F0704030504030204" pitchFamily="34" charset="0"/>
              </a:rPr>
              <a:t>Remember- your answers can vary. Just be consistent!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797A12-2CB7-423A-A0A4-6D6758903F44}"/>
              </a:ext>
            </a:extLst>
          </p:cNvPr>
          <p:cNvSpPr/>
          <p:nvPr/>
        </p:nvSpPr>
        <p:spPr>
          <a:xfrm>
            <a:off x="289560" y="1864510"/>
            <a:ext cx="4191000" cy="4475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latin typeface="Arial Rounded MT Bold" panose="020F0704030504030204" pitchFamily="34" charset="0"/>
              </a:rPr>
              <a:t>Things I am looking forward to in year Six: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>
                <a:latin typeface="Arial Rounded MT Bold" panose="020F0704030504030204" pitchFamily="34" charset="0"/>
              </a:rPr>
              <a:t>Going on school trips;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>
                <a:latin typeface="Arial Rounded MT Bold" panose="020F0704030504030204" pitchFamily="34" charset="0"/>
              </a:rPr>
              <a:t>Maybe taking part in a residential;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>
                <a:latin typeface="Arial Rounded MT Bold" panose="020F0704030504030204" pitchFamily="34" charset="0"/>
              </a:rPr>
              <a:t>Learning loads of cool new topics;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>
                <a:latin typeface="Arial Rounded MT Bold" panose="020F0704030504030204" pitchFamily="34" charset="0"/>
              </a:rPr>
              <a:t>Preparing for Secondary School. </a:t>
            </a:r>
          </a:p>
          <a:p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0E1293-2779-4C76-8E61-151F51FDD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61" y="5893151"/>
            <a:ext cx="1082040" cy="89337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3961DE-8323-4226-8C2E-B65492F6C58C}"/>
              </a:ext>
            </a:extLst>
          </p:cNvPr>
          <p:cNvSpPr/>
          <p:nvPr/>
        </p:nvSpPr>
        <p:spPr>
          <a:xfrm>
            <a:off x="4678679" y="1864510"/>
            <a:ext cx="3320145" cy="346521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latin typeface="Arial Rounded MT Bold" panose="020F0704030504030204" pitchFamily="34" charset="0"/>
              </a:rPr>
              <a:t>During lockdown, I have been: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 Rounded MT Bold" panose="020F0704030504030204" pitchFamily="34" charset="0"/>
              </a:rPr>
              <a:t>Completing my home learning.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 Rounded MT Bold" panose="020F0704030504030204" pitchFamily="34" charset="0"/>
              </a:rPr>
              <a:t>Helping out with the chores.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 Rounded MT Bold" panose="020F0704030504030204" pitchFamily="34" charset="0"/>
              </a:rPr>
              <a:t>Spending time with my family. </a:t>
            </a:r>
          </a:p>
        </p:txBody>
      </p:sp>
      <p:pic>
        <p:nvPicPr>
          <p:cNvPr id="7" name="Picture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11909C0-04BA-4696-8890-6F86DA577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920" y="5243035"/>
            <a:ext cx="1916703" cy="142778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0E91D3-5F43-48B3-88A4-39341D3C74DE}"/>
              </a:ext>
            </a:extLst>
          </p:cNvPr>
          <p:cNvSpPr/>
          <p:nvPr/>
        </p:nvSpPr>
        <p:spPr>
          <a:xfrm>
            <a:off x="8196944" y="1864510"/>
            <a:ext cx="3646710" cy="420101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u="sng" dirty="0">
                <a:latin typeface="Arial Rounded MT Bold" panose="020F0704030504030204" pitchFamily="34" charset="0"/>
              </a:rPr>
              <a:t>What am I looking forward to?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800" dirty="0">
                <a:latin typeface="Arial Rounded MT Bold" panose="020F0704030504030204" pitchFamily="34" charset="0"/>
              </a:rPr>
              <a:t>Seeing my mates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800" dirty="0">
                <a:latin typeface="Arial Rounded MT Bold" panose="020F0704030504030204" pitchFamily="34" charset="0"/>
              </a:rPr>
              <a:t>Seeing my teachers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800" dirty="0">
                <a:latin typeface="Arial Rounded MT Bold" panose="020F0704030504030204" pitchFamily="34" charset="0"/>
              </a:rPr>
              <a:t>Doing fun science experiments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GB" sz="2800" dirty="0">
              <a:latin typeface="Arial Rounded MT Bold" panose="020F0704030504030204" pitchFamily="34" charset="0"/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ACD553E-446F-496E-8403-F2B5E42B3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6" y="5733821"/>
            <a:ext cx="1102993" cy="107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4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AE6C21-3887-47EB-B58B-FE59C7D42F79}"/>
              </a:ext>
            </a:extLst>
          </p:cNvPr>
          <p:cNvSpPr txBox="1"/>
          <p:nvPr/>
        </p:nvSpPr>
        <p:spPr>
          <a:xfrm>
            <a:off x="647700" y="202474"/>
            <a:ext cx="1089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Arial Rounded MT Bold" panose="020F0704030504030204" pitchFamily="34" charset="0"/>
              </a:rPr>
              <a:t>Why do we use them and where do we find them?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64FE6B-E69E-4C8F-98FA-291F9CED3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04106">
            <a:off x="373759" y="2182165"/>
            <a:ext cx="4240250" cy="24936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3D1BDF-8B0B-4F2E-8AF7-D0D1E4F3B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3294" y="1982309"/>
            <a:ext cx="4345573" cy="28933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BB85E5-7DD3-451E-9868-91DC9F44F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668" y="3429000"/>
            <a:ext cx="2289646" cy="2893383"/>
          </a:xfrm>
          <a:prstGeom prst="rect">
            <a:avLst/>
          </a:prstGeom>
        </p:spPr>
      </p:pic>
      <p:pic>
        <p:nvPicPr>
          <p:cNvPr id="12" name="Picture 11" descr="A star filled sky&#10;&#10;Description automatically generated">
            <a:extLst>
              <a:ext uri="{FF2B5EF4-FFF2-40B4-BE49-F238E27FC236}">
                <a16:creationId xmlns:a16="http://schemas.microsoft.com/office/drawing/2014/main" id="{DFA2AA38-280D-469E-97B6-75DAF8B1EC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60" y="4785202"/>
            <a:ext cx="2926080" cy="1537181"/>
          </a:xfrm>
          <a:prstGeom prst="rect">
            <a:avLst/>
          </a:prstGeom>
        </p:spPr>
      </p:pic>
      <p:pic>
        <p:nvPicPr>
          <p:cNvPr id="14" name="Picture 13" descr="A person wearing a black dress&#10;&#10;Description automatically generated">
            <a:extLst>
              <a:ext uri="{FF2B5EF4-FFF2-40B4-BE49-F238E27FC236}">
                <a16:creationId xmlns:a16="http://schemas.microsoft.com/office/drawing/2014/main" id="{0F3F6278-E2F4-4668-8951-F75191E2FA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920" y="4353642"/>
            <a:ext cx="170497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1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AE6C21-3887-47EB-B58B-FE59C7D42F79}"/>
              </a:ext>
            </a:extLst>
          </p:cNvPr>
          <p:cNvSpPr txBox="1"/>
          <p:nvPr/>
        </p:nvSpPr>
        <p:spPr>
          <a:xfrm>
            <a:off x="647700" y="202474"/>
            <a:ext cx="10896600" cy="156966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We use bullet points to separate items in a list. We use bullet points instead of numbers when the items do not go in a particular order.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077CB6-7317-48B5-B8EE-AA5CA5478593}"/>
              </a:ext>
            </a:extLst>
          </p:cNvPr>
          <p:cNvSpPr txBox="1"/>
          <p:nvPr/>
        </p:nvSpPr>
        <p:spPr>
          <a:xfrm>
            <a:off x="386443" y="2177657"/>
            <a:ext cx="36957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Six largest countries in the world: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latin typeface="Arial Rounded MT Bold" panose="020F0704030504030204" pitchFamily="34" charset="0"/>
              </a:rPr>
              <a:t>Russia;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 err="1">
                <a:latin typeface="Arial Rounded MT Bold" panose="020F0704030504030204" pitchFamily="34" charset="0"/>
              </a:rPr>
              <a:t>Canda</a:t>
            </a:r>
            <a:r>
              <a:rPr lang="en-GB" dirty="0">
                <a:latin typeface="Arial Rounded MT Bold" panose="020F0704030504030204" pitchFamily="34" charset="0"/>
              </a:rPr>
              <a:t>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latin typeface="Arial Rounded MT Bold" panose="020F0704030504030204" pitchFamily="34" charset="0"/>
              </a:rPr>
              <a:t>USA;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latin typeface="Arial Rounded MT Bold" panose="020F0704030504030204" pitchFamily="34" charset="0"/>
              </a:rPr>
              <a:t>China;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latin typeface="Arial Rounded MT Bold" panose="020F0704030504030204" pitchFamily="34" charset="0"/>
              </a:rPr>
              <a:t>Brazil;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latin typeface="Arial Rounded MT Bold" panose="020F0704030504030204" pitchFamily="34" charset="0"/>
              </a:rPr>
              <a:t>Australia.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DC7A22-893C-4FB7-9045-32A07186953A}"/>
              </a:ext>
            </a:extLst>
          </p:cNvPr>
          <p:cNvSpPr txBox="1"/>
          <p:nvPr/>
        </p:nvSpPr>
        <p:spPr>
          <a:xfrm>
            <a:off x="7663522" y="2174699"/>
            <a:ext cx="3695700" cy="147732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Questions for Mr Silvester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latin typeface="Arial Rounded MT Bold" panose="020F0704030504030204" pitchFamily="34" charset="0"/>
              </a:rPr>
              <a:t>How old are you?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latin typeface="Arial Rounded MT Bold" panose="020F0704030504030204" pitchFamily="34" charset="0"/>
              </a:rPr>
              <a:t>Do you have a dog?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latin typeface="Arial Rounded MT Bold" panose="020F0704030504030204" pitchFamily="34" charset="0"/>
              </a:rPr>
              <a:t>What football team do you support?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0AD85C-8643-4B69-9C97-33E76BF5D652}"/>
              </a:ext>
            </a:extLst>
          </p:cNvPr>
          <p:cNvSpPr txBox="1"/>
          <p:nvPr/>
        </p:nvSpPr>
        <p:spPr>
          <a:xfrm>
            <a:off x="3578678" y="4667303"/>
            <a:ext cx="3695700" cy="20313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 Rounded MT Bold" panose="020F0704030504030204" pitchFamily="34" charset="0"/>
              </a:rPr>
              <a:t>Fascinating Space Facts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rial Rounded MT Bold" panose="020F0704030504030204" pitchFamily="34" charset="0"/>
              </a:rPr>
              <a:t>Because of Mars’ lower gravity, you would weigh less there than you do on Earth.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rial Rounded MT Bold" panose="020F0704030504030204" pitchFamily="34" charset="0"/>
              </a:rPr>
              <a:t>Venus spins in the opposite direction to other planets.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661BD-1FA5-4522-BCE0-E595A8062D62}"/>
              </a:ext>
            </a:extLst>
          </p:cNvPr>
          <p:cNvSpPr txBox="1"/>
          <p:nvPr/>
        </p:nvSpPr>
        <p:spPr>
          <a:xfrm>
            <a:off x="386443" y="4741451"/>
            <a:ext cx="2356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 Rounded MT Bold" panose="020F0704030504030204" pitchFamily="34" charset="0"/>
              </a:rPr>
              <a:t>Listing proper nouns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9CE14C-BF3A-477F-AAC6-ECC50C1E7E69}"/>
              </a:ext>
            </a:extLst>
          </p:cNvPr>
          <p:cNvSpPr txBox="1"/>
          <p:nvPr/>
        </p:nvSpPr>
        <p:spPr>
          <a:xfrm>
            <a:off x="4460463" y="4140219"/>
            <a:ext cx="2356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 Rounded MT Bold" panose="020F0704030504030204" pitchFamily="34" charset="0"/>
              </a:rPr>
              <a:t>Listing facts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C323EE-A014-41CC-839C-9A0A4621AE13}"/>
              </a:ext>
            </a:extLst>
          </p:cNvPr>
          <p:cNvSpPr txBox="1"/>
          <p:nvPr/>
        </p:nvSpPr>
        <p:spPr>
          <a:xfrm>
            <a:off x="5306765" y="2323303"/>
            <a:ext cx="2356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 Rounded MT Bold" panose="020F0704030504030204" pitchFamily="34" charset="0"/>
              </a:rPr>
              <a:t>Listing questions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B201A5-6456-4842-9453-5B3D32A73C0C}"/>
              </a:ext>
            </a:extLst>
          </p:cNvPr>
          <p:cNvSpPr txBox="1"/>
          <p:nvPr/>
        </p:nvSpPr>
        <p:spPr>
          <a:xfrm>
            <a:off x="8501449" y="4731253"/>
            <a:ext cx="3042851" cy="14773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Elephants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latin typeface="Arial Rounded MT Bold" panose="020F0704030504030204" pitchFamily="34" charset="0"/>
              </a:rPr>
              <a:t>Biggest land mammals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latin typeface="Arial Rounded MT Bold" panose="020F0704030504030204" pitchFamily="34" charset="0"/>
              </a:rPr>
              <a:t>Weigh more than car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latin typeface="Arial Rounded MT Bold" panose="020F0704030504030204" pitchFamily="34" charset="0"/>
              </a:rPr>
              <a:t>Trunk = nose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latin typeface="Arial Rounded MT Bold" panose="020F0704030504030204" pitchFamily="34" charset="0"/>
              </a:rPr>
              <a:t>Tusks = v long teeth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1DEFFC-7391-4AD6-A0FA-A9408B70ADED}"/>
              </a:ext>
            </a:extLst>
          </p:cNvPr>
          <p:cNvSpPr txBox="1"/>
          <p:nvPr/>
        </p:nvSpPr>
        <p:spPr>
          <a:xfrm>
            <a:off x="8727663" y="4324885"/>
            <a:ext cx="2356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 Rounded MT Bold" panose="020F0704030504030204" pitchFamily="34" charset="0"/>
              </a:rPr>
              <a:t>Listing notes</a:t>
            </a:r>
          </a:p>
        </p:txBody>
      </p:sp>
    </p:spTree>
    <p:extLst>
      <p:ext uri="{BB962C8B-B14F-4D97-AF65-F5344CB8AC3E}">
        <p14:creationId xmlns:p14="http://schemas.microsoft.com/office/powerpoint/2010/main" val="62183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3" grpId="0" animBg="1"/>
      <p:bldP spid="5" grpId="0"/>
      <p:bldP spid="15" grpId="0"/>
      <p:bldP spid="16" grpId="0"/>
      <p:bldP spid="17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CC8DAC-A958-4EFD-83B2-B91F98BB5468}"/>
              </a:ext>
            </a:extLst>
          </p:cNvPr>
          <p:cNvSpPr txBox="1"/>
          <p:nvPr/>
        </p:nvSpPr>
        <p:spPr>
          <a:xfrm>
            <a:off x="647700" y="202474"/>
            <a:ext cx="10896600" cy="584775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What’s the same? What’s different?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420C3F-EBAA-4CF7-8AF4-AB2DF52875B7}"/>
              </a:ext>
            </a:extLst>
          </p:cNvPr>
          <p:cNvSpPr txBox="1"/>
          <p:nvPr/>
        </p:nvSpPr>
        <p:spPr>
          <a:xfrm>
            <a:off x="895894" y="1746583"/>
            <a:ext cx="36957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Six largest countries in the world: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latin typeface="Arial Rounded MT Bold" panose="020F0704030504030204" pitchFamily="34" charset="0"/>
              </a:rPr>
              <a:t>Russia;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 err="1">
                <a:latin typeface="Arial Rounded MT Bold" panose="020F0704030504030204" pitchFamily="34" charset="0"/>
              </a:rPr>
              <a:t>Canda</a:t>
            </a:r>
            <a:r>
              <a:rPr lang="en-GB" dirty="0">
                <a:latin typeface="Arial Rounded MT Bold" panose="020F0704030504030204" pitchFamily="34" charset="0"/>
              </a:rPr>
              <a:t>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latin typeface="Arial Rounded MT Bold" panose="020F0704030504030204" pitchFamily="34" charset="0"/>
              </a:rPr>
              <a:t>USA;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latin typeface="Arial Rounded MT Bold" panose="020F0704030504030204" pitchFamily="34" charset="0"/>
              </a:rPr>
              <a:t>China;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latin typeface="Arial Rounded MT Bold" panose="020F0704030504030204" pitchFamily="34" charset="0"/>
              </a:rPr>
              <a:t>Brazil;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latin typeface="Arial Rounded MT Bold" panose="020F0704030504030204" pitchFamily="34" charset="0"/>
              </a:rPr>
              <a:t>Australia.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0C42B0-A15A-494D-9E58-7393D393B809}"/>
              </a:ext>
            </a:extLst>
          </p:cNvPr>
          <p:cNvSpPr txBox="1"/>
          <p:nvPr/>
        </p:nvSpPr>
        <p:spPr>
          <a:xfrm>
            <a:off x="6995144" y="1885082"/>
            <a:ext cx="4095221" cy="20313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 Rounded MT Bold" panose="020F0704030504030204" pitchFamily="34" charset="0"/>
              </a:rPr>
              <a:t>Fascinating Space Facts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rial Rounded MT Bold" panose="020F0704030504030204" pitchFamily="34" charset="0"/>
              </a:rPr>
              <a:t>Because of Mars’ lower gravity, you would weigh less there than you do on Earth.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rial Rounded MT Bold" panose="020F0704030504030204" pitchFamily="34" charset="0"/>
              </a:rPr>
              <a:t>Venus spins in the opposite direction to other planets.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754EE9-7F7A-49C5-A662-4B891FE3B3EE}"/>
              </a:ext>
            </a:extLst>
          </p:cNvPr>
          <p:cNvSpPr txBox="1"/>
          <p:nvPr/>
        </p:nvSpPr>
        <p:spPr>
          <a:xfrm>
            <a:off x="399506" y="4229410"/>
            <a:ext cx="44206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Arial Rounded MT Bold" panose="020F0704030504030204" pitchFamily="34" charset="0"/>
              </a:rPr>
              <a:t>Same</a:t>
            </a:r>
          </a:p>
          <a:p>
            <a:pPr algn="ctr"/>
            <a:r>
              <a:rPr lang="en-GB" sz="2800" dirty="0">
                <a:latin typeface="Arial Rounded MT Bold" panose="020F0704030504030204" pitchFamily="34" charset="0"/>
              </a:rPr>
              <a:t>Both have something at the start to explain what the list is about. </a:t>
            </a:r>
          </a:p>
          <a:p>
            <a:pPr algn="ctr"/>
            <a:r>
              <a:rPr lang="en-GB" sz="2800" dirty="0">
                <a:latin typeface="Arial Rounded MT Bold" panose="020F0704030504030204" pitchFamily="34" charset="0"/>
              </a:rPr>
              <a:t>Both have punctuation.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0EE255-3C07-4497-A825-0160EFF72714}"/>
              </a:ext>
            </a:extLst>
          </p:cNvPr>
          <p:cNvSpPr txBox="1"/>
          <p:nvPr/>
        </p:nvSpPr>
        <p:spPr>
          <a:xfrm>
            <a:off x="6669677" y="4104203"/>
            <a:ext cx="44206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>
                <a:latin typeface="Arial Rounded MT Bold" panose="020F0704030504030204" pitchFamily="34" charset="0"/>
              </a:rPr>
              <a:t>Different</a:t>
            </a:r>
          </a:p>
          <a:p>
            <a:pPr algn="ctr"/>
            <a:r>
              <a:rPr lang="en-GB" sz="2400" dirty="0">
                <a:latin typeface="Arial Rounded MT Bold" panose="020F0704030504030204" pitchFamily="34" charset="0"/>
              </a:rPr>
              <a:t>One uses a colon and the other is underlined.</a:t>
            </a:r>
          </a:p>
          <a:p>
            <a:pPr algn="ctr"/>
            <a:r>
              <a:rPr lang="en-GB" sz="2400" dirty="0">
                <a:latin typeface="Arial Rounded MT Bold" panose="020F0704030504030204" pitchFamily="34" charset="0"/>
              </a:rPr>
              <a:t>The bullet points are different </a:t>
            </a:r>
          </a:p>
          <a:p>
            <a:pPr algn="ctr"/>
            <a:r>
              <a:rPr lang="en-GB" sz="2400" dirty="0">
                <a:latin typeface="Arial Rounded MT Bold" panose="020F0704030504030204" pitchFamily="34" charset="0"/>
              </a:rPr>
              <a:t>One uses semi-colons and the other just full stops.</a:t>
            </a:r>
          </a:p>
        </p:txBody>
      </p:sp>
    </p:spTree>
    <p:extLst>
      <p:ext uri="{BB962C8B-B14F-4D97-AF65-F5344CB8AC3E}">
        <p14:creationId xmlns:p14="http://schemas.microsoft.com/office/powerpoint/2010/main" val="133833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42791-05F0-403C-92D3-E0869A218CA2}"/>
              </a:ext>
            </a:extLst>
          </p:cNvPr>
          <p:cNvSpPr txBox="1"/>
          <p:nvPr/>
        </p:nvSpPr>
        <p:spPr>
          <a:xfrm>
            <a:off x="483325" y="1746583"/>
            <a:ext cx="5107577" cy="4031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 Rounded MT Bold" panose="020F0704030504030204" pitchFamily="34" charset="0"/>
              </a:rPr>
              <a:t>Six largest countries in the world: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3200" dirty="0">
                <a:latin typeface="Arial Rounded MT Bold" panose="020F0704030504030204" pitchFamily="34" charset="0"/>
              </a:rPr>
              <a:t>Russia;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3200" dirty="0" err="1">
                <a:latin typeface="Arial Rounded MT Bold" panose="020F0704030504030204" pitchFamily="34" charset="0"/>
              </a:rPr>
              <a:t>Canda</a:t>
            </a:r>
            <a:r>
              <a:rPr lang="en-GB" sz="3200" dirty="0">
                <a:latin typeface="Arial Rounded MT Bold" panose="020F0704030504030204" pitchFamily="34" charset="0"/>
              </a:rPr>
              <a:t>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3200" dirty="0">
                <a:latin typeface="Arial Rounded MT Bold" panose="020F0704030504030204" pitchFamily="34" charset="0"/>
              </a:rPr>
              <a:t>USA;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3200" dirty="0">
                <a:latin typeface="Arial Rounded MT Bold" panose="020F0704030504030204" pitchFamily="34" charset="0"/>
              </a:rPr>
              <a:t>China;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3200" dirty="0">
                <a:latin typeface="Arial Rounded MT Bold" panose="020F0704030504030204" pitchFamily="34" charset="0"/>
              </a:rPr>
              <a:t>Brazil;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3200" dirty="0">
                <a:latin typeface="Arial Rounded MT Bold" panose="020F0704030504030204" pitchFamily="34" charset="0"/>
              </a:rPr>
              <a:t>Australia.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D02D14-89DF-4C6B-A55A-05FCE63BA5D0}"/>
              </a:ext>
            </a:extLst>
          </p:cNvPr>
          <p:cNvSpPr txBox="1"/>
          <p:nvPr/>
        </p:nvSpPr>
        <p:spPr>
          <a:xfrm>
            <a:off x="647700" y="202474"/>
            <a:ext cx="10896600" cy="584775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How do I do it?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E6409DB-CF06-40D0-9C75-9E1D8748CF55}"/>
              </a:ext>
            </a:extLst>
          </p:cNvPr>
          <p:cNvSpPr/>
          <p:nvPr/>
        </p:nvSpPr>
        <p:spPr>
          <a:xfrm>
            <a:off x="7641771" y="1645920"/>
            <a:ext cx="3709852" cy="14499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 Rounded MT Bold" panose="020F0704030504030204" pitchFamily="34" charset="0"/>
              </a:rPr>
              <a:t>This is called a stem. If you have a list that expands/explains the stem, use a colon.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0DFD3DC-EB8F-4A83-82E2-40CF8E808BE5}"/>
              </a:ext>
            </a:extLst>
          </p:cNvPr>
          <p:cNvCxnSpPr>
            <a:cxnSpLocks/>
          </p:cNvCxnSpPr>
          <p:nvPr/>
        </p:nvCxnSpPr>
        <p:spPr>
          <a:xfrm flipH="1">
            <a:off x="2651760" y="2508069"/>
            <a:ext cx="499001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34A69F-EE30-4D80-8740-83B969CBF383}"/>
              </a:ext>
            </a:extLst>
          </p:cNvPr>
          <p:cNvSpPr/>
          <p:nvPr/>
        </p:nvSpPr>
        <p:spPr>
          <a:xfrm>
            <a:off x="7641771" y="3281112"/>
            <a:ext cx="3709852" cy="204853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 Rounded MT Bold" panose="020F0704030504030204" pitchFamily="34" charset="0"/>
              </a:rPr>
              <a:t>Be consistent with your bullet points. If you use a circle, use it for the whole list. Do not change from a circle to a star. This will look unprofessional.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5451CE2-8EF2-4645-98F4-EC3A68897DD5}"/>
              </a:ext>
            </a:extLst>
          </p:cNvPr>
          <p:cNvCxnSpPr>
            <a:cxnSpLocks/>
          </p:cNvCxnSpPr>
          <p:nvPr/>
        </p:nvCxnSpPr>
        <p:spPr>
          <a:xfrm flipH="1" flipV="1">
            <a:off x="753292" y="3744687"/>
            <a:ext cx="6888479" cy="108857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D6C12C1-3211-4197-9F25-2865DFF25F3F}"/>
              </a:ext>
            </a:extLst>
          </p:cNvPr>
          <p:cNvSpPr/>
          <p:nvPr/>
        </p:nvSpPr>
        <p:spPr>
          <a:xfrm>
            <a:off x="3735976" y="5514861"/>
            <a:ext cx="6888478" cy="114066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 Rounded MT Bold" panose="020F0704030504030204" pitchFamily="34" charset="0"/>
              </a:rPr>
              <a:t>Capital letters </a:t>
            </a:r>
          </a:p>
          <a:p>
            <a:pPr algn="ctr"/>
            <a:r>
              <a:rPr lang="en-GB" dirty="0">
                <a:latin typeface="Arial Rounded MT Bold" panose="020F0704030504030204" pitchFamily="34" charset="0"/>
              </a:rPr>
              <a:t>If it is a proper noun, like Russia, use a capital letter as normal. If it is not a proper noun, you can choose whether to use a capital or not. However, be consistent.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E08B236-D0AA-40CD-BBD7-7EB2871F0985}"/>
              </a:ext>
            </a:extLst>
          </p:cNvPr>
          <p:cNvCxnSpPr>
            <a:cxnSpLocks/>
          </p:cNvCxnSpPr>
          <p:nvPr/>
        </p:nvCxnSpPr>
        <p:spPr>
          <a:xfrm flipH="1" flipV="1">
            <a:off x="1071154" y="5095762"/>
            <a:ext cx="3126377" cy="432323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92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42791-05F0-403C-92D3-E0869A218CA2}"/>
              </a:ext>
            </a:extLst>
          </p:cNvPr>
          <p:cNvSpPr txBox="1"/>
          <p:nvPr/>
        </p:nvSpPr>
        <p:spPr>
          <a:xfrm>
            <a:off x="483325" y="1746583"/>
            <a:ext cx="5107577" cy="4031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 Rounded MT Bold" panose="020F0704030504030204" pitchFamily="34" charset="0"/>
              </a:rPr>
              <a:t>Six largest countries in the world: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3200" dirty="0">
                <a:latin typeface="Arial Rounded MT Bold" panose="020F0704030504030204" pitchFamily="34" charset="0"/>
              </a:rPr>
              <a:t>Russia;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3200" dirty="0" err="1">
                <a:latin typeface="Arial Rounded MT Bold" panose="020F0704030504030204" pitchFamily="34" charset="0"/>
              </a:rPr>
              <a:t>Canda</a:t>
            </a:r>
            <a:r>
              <a:rPr lang="en-GB" sz="3200" dirty="0">
                <a:latin typeface="Arial Rounded MT Bold" panose="020F0704030504030204" pitchFamily="34" charset="0"/>
              </a:rPr>
              <a:t>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3200" dirty="0">
                <a:latin typeface="Arial Rounded MT Bold" panose="020F0704030504030204" pitchFamily="34" charset="0"/>
              </a:rPr>
              <a:t>USA;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3200" dirty="0">
                <a:latin typeface="Arial Rounded MT Bold" panose="020F0704030504030204" pitchFamily="34" charset="0"/>
              </a:rPr>
              <a:t>China;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3200" dirty="0">
                <a:latin typeface="Arial Rounded MT Bold" panose="020F0704030504030204" pitchFamily="34" charset="0"/>
              </a:rPr>
              <a:t>Brazil;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3200" dirty="0">
                <a:latin typeface="Arial Rounded MT Bold" panose="020F0704030504030204" pitchFamily="34" charset="0"/>
              </a:rPr>
              <a:t>Australia.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D02D14-89DF-4C6B-A55A-05FCE63BA5D0}"/>
              </a:ext>
            </a:extLst>
          </p:cNvPr>
          <p:cNvSpPr txBox="1"/>
          <p:nvPr/>
        </p:nvSpPr>
        <p:spPr>
          <a:xfrm>
            <a:off x="647700" y="202474"/>
            <a:ext cx="10896600" cy="584775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How do I do it?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E6409DB-CF06-40D0-9C75-9E1D8748CF55}"/>
              </a:ext>
            </a:extLst>
          </p:cNvPr>
          <p:cNvSpPr/>
          <p:nvPr/>
        </p:nvSpPr>
        <p:spPr>
          <a:xfrm>
            <a:off x="7641771" y="1645920"/>
            <a:ext cx="3709852" cy="2098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 Rounded MT Bold" panose="020F0704030504030204" pitchFamily="34" charset="0"/>
              </a:rPr>
              <a:t>Punctuation. After each item, you </a:t>
            </a:r>
            <a:r>
              <a:rPr lang="en-GB" sz="2000" u="sng" dirty="0">
                <a:latin typeface="Arial Rounded MT Bold" panose="020F0704030504030204" pitchFamily="34" charset="0"/>
              </a:rPr>
              <a:t>can </a:t>
            </a:r>
            <a:r>
              <a:rPr lang="en-GB" sz="2000" dirty="0">
                <a:latin typeface="Arial Rounded MT Bold" panose="020F0704030504030204" pitchFamily="34" charset="0"/>
              </a:rPr>
              <a:t>use either a semi-colon, a full stop or nothing. However, be consistent. Usually, if it is a complete sentence, you will need a full stop.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0DFD3DC-EB8F-4A83-82E2-40CF8E808BE5}"/>
              </a:ext>
            </a:extLst>
          </p:cNvPr>
          <p:cNvCxnSpPr>
            <a:cxnSpLocks/>
          </p:cNvCxnSpPr>
          <p:nvPr/>
        </p:nvCxnSpPr>
        <p:spPr>
          <a:xfrm flipH="1">
            <a:off x="2364377" y="2508069"/>
            <a:ext cx="5277395" cy="5878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34A69F-EE30-4D80-8740-83B969CBF383}"/>
              </a:ext>
            </a:extLst>
          </p:cNvPr>
          <p:cNvSpPr/>
          <p:nvPr/>
        </p:nvSpPr>
        <p:spPr>
          <a:xfrm>
            <a:off x="7641771" y="3958046"/>
            <a:ext cx="3709852" cy="13716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 Rounded MT Bold" panose="020F0704030504030204" pitchFamily="34" charset="0"/>
              </a:rPr>
              <a:t>At the end of the list, if you have used semi-colons throughout, make sure the last one is a full stop.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5451CE2-8EF2-4645-98F4-EC3A68897DD5}"/>
              </a:ext>
            </a:extLst>
          </p:cNvPr>
          <p:cNvCxnSpPr>
            <a:cxnSpLocks/>
          </p:cNvCxnSpPr>
          <p:nvPr/>
        </p:nvCxnSpPr>
        <p:spPr>
          <a:xfrm flipH="1">
            <a:off x="2834640" y="4833257"/>
            <a:ext cx="4807132" cy="63225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D6C12C1-3211-4197-9F25-2865DFF25F3F}"/>
              </a:ext>
            </a:extLst>
          </p:cNvPr>
          <p:cNvSpPr/>
          <p:nvPr/>
        </p:nvSpPr>
        <p:spPr>
          <a:xfrm>
            <a:off x="3735976" y="5514861"/>
            <a:ext cx="6888478" cy="114066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 Rounded MT Bold" panose="020F0704030504030204" pitchFamily="34" charset="0"/>
              </a:rPr>
              <a:t>CONSIETNCY IS KEY! WHEN YOU HAVE USED A STYLE, STICK TO IT! </a:t>
            </a:r>
          </a:p>
        </p:txBody>
      </p:sp>
    </p:spTree>
    <p:extLst>
      <p:ext uri="{BB962C8B-B14F-4D97-AF65-F5344CB8AC3E}">
        <p14:creationId xmlns:p14="http://schemas.microsoft.com/office/powerpoint/2010/main" val="171342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B642A-7AEB-4BED-879E-F55441808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614" y="787249"/>
            <a:ext cx="4293692" cy="36353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F45167-32C6-4DBA-87CF-52DDB810F32B}"/>
              </a:ext>
            </a:extLst>
          </p:cNvPr>
          <p:cNvSpPr txBox="1"/>
          <p:nvPr/>
        </p:nvSpPr>
        <p:spPr>
          <a:xfrm>
            <a:off x="647700" y="202474"/>
            <a:ext cx="10896600" cy="584775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Check my example – what do you think?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83A356-CE4D-4CFC-8A25-5BBAAE29AE6B}"/>
              </a:ext>
            </a:extLst>
          </p:cNvPr>
          <p:cNvSpPr txBox="1"/>
          <p:nvPr/>
        </p:nvSpPr>
        <p:spPr>
          <a:xfrm>
            <a:off x="356685" y="1413349"/>
            <a:ext cx="5107577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 Rounded MT Bold" panose="020F0704030504030204" pitchFamily="34" charset="0"/>
              </a:rPr>
              <a:t>Don’t forget to: </a:t>
            </a:r>
          </a:p>
          <a:p>
            <a:endParaRPr lang="en-GB" sz="3200" dirty="0">
              <a:latin typeface="Arial Rounded MT Bold" panose="020F070403050403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3200" dirty="0">
                <a:latin typeface="Arial Rounded MT Bold" panose="020F0704030504030204" pitchFamily="34" charset="0"/>
              </a:rPr>
              <a:t>Feed the cat;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3200" dirty="0">
                <a:latin typeface="Arial Rounded MT Bold" panose="020F0704030504030204" pitchFamily="34" charset="0"/>
              </a:rPr>
              <a:t>walk the dog.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3200" dirty="0">
                <a:latin typeface="Arial Rounded MT Bold" panose="020F0704030504030204" pitchFamily="34" charset="0"/>
              </a:rPr>
              <a:t>Clean out the rabbit.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3200" dirty="0">
                <a:latin typeface="Arial Rounded MT Bold" panose="020F0704030504030204" pitchFamily="34" charset="0"/>
              </a:rPr>
              <a:t>Thanks.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65C363-FA00-4E5B-A66E-4E540B8BBEFC}"/>
              </a:ext>
            </a:extLst>
          </p:cNvPr>
          <p:cNvSpPr/>
          <p:nvPr/>
        </p:nvSpPr>
        <p:spPr>
          <a:xfrm>
            <a:off x="4229637" y="1053241"/>
            <a:ext cx="2469249" cy="100584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 Rounded MT Bold" panose="020F0704030504030204" pitchFamily="34" charset="0"/>
              </a:rPr>
              <a:t>The stem is fine.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59E7564-093F-4756-AC19-21C657AE726B}"/>
              </a:ext>
            </a:extLst>
          </p:cNvPr>
          <p:cNvSpPr/>
          <p:nvPr/>
        </p:nvSpPr>
        <p:spPr>
          <a:xfrm>
            <a:off x="356685" y="4942017"/>
            <a:ext cx="2469249" cy="100584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 Rounded MT Bold" panose="020F0704030504030204" pitchFamily="34" charset="0"/>
              </a:rPr>
              <a:t>There is no capital letter consistency.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9571A35-223D-43D6-B913-E644F9654AAF}"/>
              </a:ext>
            </a:extLst>
          </p:cNvPr>
          <p:cNvSpPr/>
          <p:nvPr/>
        </p:nvSpPr>
        <p:spPr>
          <a:xfrm>
            <a:off x="3626751" y="4796493"/>
            <a:ext cx="2469249" cy="134304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 Rounded MT Bold" panose="020F0704030504030204" pitchFamily="34" charset="0"/>
              </a:rPr>
              <a:t>The punctuation at the end of each item is not consistent.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2FCA9D2-9DDB-43C3-9433-11F49E7401AC}"/>
              </a:ext>
            </a:extLst>
          </p:cNvPr>
          <p:cNvSpPr/>
          <p:nvPr/>
        </p:nvSpPr>
        <p:spPr>
          <a:xfrm>
            <a:off x="5009422" y="3467559"/>
            <a:ext cx="2469249" cy="100584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 Rounded MT Bold" panose="020F0704030504030204" pitchFamily="34" charset="0"/>
              </a:rPr>
              <a:t>“Thanks” is not part of the list.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4D97898-F0AE-461E-AC6E-923357211415}"/>
              </a:ext>
            </a:extLst>
          </p:cNvPr>
          <p:cNvSpPr/>
          <p:nvPr/>
        </p:nvSpPr>
        <p:spPr>
          <a:xfrm>
            <a:off x="7352211" y="4686758"/>
            <a:ext cx="4483104" cy="196876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 Rounded MT Bold" panose="020F0704030504030204" pitchFamily="34" charset="0"/>
              </a:rPr>
              <a:t>Can you try to fix this bullet point list?</a:t>
            </a:r>
          </a:p>
        </p:txBody>
      </p:sp>
    </p:spTree>
    <p:extLst>
      <p:ext uri="{BB962C8B-B14F-4D97-AF65-F5344CB8AC3E}">
        <p14:creationId xmlns:p14="http://schemas.microsoft.com/office/powerpoint/2010/main" val="2309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FA1330-9A9C-428A-AC63-82D71FC5E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48" y="1579396"/>
            <a:ext cx="4644212" cy="3932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14F722-A11A-4470-B657-73388CC8D0ED}"/>
              </a:ext>
            </a:extLst>
          </p:cNvPr>
          <p:cNvSpPr txBox="1"/>
          <p:nvPr/>
        </p:nvSpPr>
        <p:spPr>
          <a:xfrm>
            <a:off x="647700" y="202474"/>
            <a:ext cx="10896600" cy="1077218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Can you turn these examples into a successful bullet point list?</a:t>
            </a:r>
          </a:p>
        </p:txBody>
      </p:sp>
    </p:spTree>
    <p:extLst>
      <p:ext uri="{BB962C8B-B14F-4D97-AF65-F5344CB8AC3E}">
        <p14:creationId xmlns:p14="http://schemas.microsoft.com/office/powerpoint/2010/main" val="3166934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14F722-A11A-4470-B657-73388CC8D0ED}"/>
              </a:ext>
            </a:extLst>
          </p:cNvPr>
          <p:cNvSpPr txBox="1"/>
          <p:nvPr/>
        </p:nvSpPr>
        <p:spPr>
          <a:xfrm>
            <a:off x="647700" y="202474"/>
            <a:ext cx="10896600" cy="1077218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Can you turn these examples into a successful bullet point list?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259C34-F2EA-489C-A6AC-830BE61FC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54" y="1723122"/>
            <a:ext cx="8561742" cy="129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62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3012</TotalTime>
  <Words>871</Words>
  <Application>Microsoft Office PowerPoint</Application>
  <PresentationFormat>Widescreen</PresentationFormat>
  <Paragraphs>139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Rounded MT Bold</vt:lpstr>
      <vt:lpstr>Calibri</vt:lpstr>
      <vt:lpstr>Calibri Light</vt:lpstr>
      <vt:lpstr>Courier New</vt:lpstr>
      <vt:lpstr>Wingdings</vt:lpstr>
      <vt:lpstr>Office Theme</vt:lpstr>
      <vt:lpstr>Home Learning: English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Learning: English</dc:title>
  <dc:creator>John-Paul Silvester</dc:creator>
  <cp:lastModifiedBy>John-Paul Silvester</cp:lastModifiedBy>
  <cp:revision>7</cp:revision>
  <dcterms:created xsi:type="dcterms:W3CDTF">2020-06-05T12:01:09Z</dcterms:created>
  <dcterms:modified xsi:type="dcterms:W3CDTF">2020-06-08T17:21:56Z</dcterms:modified>
</cp:coreProperties>
</file>