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9"/>
  </p:notesMasterIdLst>
  <p:sldIdLst>
    <p:sldId id="256" r:id="rId2"/>
    <p:sldId id="257" r:id="rId3"/>
    <p:sldId id="278" r:id="rId4"/>
    <p:sldId id="281" r:id="rId5"/>
    <p:sldId id="286" r:id="rId6"/>
    <p:sldId id="289" r:id="rId7"/>
    <p:sldId id="29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2"/>
    <p:restoredTop sz="94422"/>
  </p:normalViewPr>
  <p:slideViewPr>
    <p:cSldViewPr snapToGrid="0" snapToObjects="1">
      <p:cViewPr varScale="1">
        <p:scale>
          <a:sx n="120" d="100"/>
          <a:sy n="120" d="100"/>
        </p:scale>
        <p:origin x="5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CC8E-7E9A-164B-A781-9144559A2B0B}" type="datetimeFigureOut">
              <a:rPr lang="en-US" smtClean="0"/>
              <a:t>6/20/20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C4AE6-24B5-A74B-9A10-1EF2F9C8B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6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978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DC640-67F3-48AF-97C5-F3216CC4B28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133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</a:t>
            </a:r>
            <a:br>
              <a:rPr lang="en-GB" sz="6000" dirty="0"/>
            </a:br>
            <a:r>
              <a:rPr lang="en-GB" sz="6000" dirty="0"/>
              <a:t>Revision</a:t>
            </a:r>
            <a:br>
              <a:rPr lang="en-GB" sz="6000" dirty="0"/>
            </a:br>
            <a:r>
              <a:rPr lang="en-GB" sz="6000" dirty="0"/>
              <a:t>Fractions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dirty="0"/>
              <a:t>Week 10 Lesson 2 – adding mixed fractions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92460"/>
            <a:ext cx="9144000" cy="1470025"/>
          </a:xfrm>
        </p:spPr>
        <p:txBody>
          <a:bodyPr>
            <a:noAutofit/>
          </a:bodyPr>
          <a:lstStyle/>
          <a:p>
            <a:r>
              <a:rPr lang="en-GB" sz="9600" dirty="0">
                <a:latin typeface="Arial Rounded MT Bold" panose="020F0704030504030204" pitchFamily="34" charset="0"/>
              </a:rPr>
              <a:t>Fractions</a:t>
            </a:r>
          </a:p>
        </p:txBody>
      </p:sp>
    </p:spTree>
    <p:extLst>
      <p:ext uri="{BB962C8B-B14F-4D97-AF65-F5344CB8AC3E}">
        <p14:creationId xmlns:p14="http://schemas.microsoft.com/office/powerpoint/2010/main" val="3492576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8543926" y="231774"/>
            <a:ext cx="2846678" cy="527051"/>
          </a:xfrm>
          <a:prstGeom prst="wedgeRoundRectCallout">
            <a:avLst>
              <a:gd name="adj1" fmla="val -56269"/>
              <a:gd name="adj2" fmla="val -250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 number.</a:t>
            </a:r>
          </a:p>
        </p:txBody>
      </p:sp>
      <p:sp>
        <p:nvSpPr>
          <p:cNvPr id="3087" name="AutoShape 7"/>
          <p:cNvSpPr>
            <a:spLocks noChangeArrowheads="1"/>
          </p:cNvSpPr>
          <p:nvPr/>
        </p:nvSpPr>
        <p:spPr bwMode="auto">
          <a:xfrm>
            <a:off x="6904007" y="3140552"/>
            <a:ext cx="4733811" cy="527052"/>
          </a:xfrm>
          <a:prstGeom prst="wedgeRoundRectCallout">
            <a:avLst>
              <a:gd name="adj1" fmla="val -83338"/>
              <a:gd name="adj2" fmla="val 3593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 way of saying ‘divided by.’</a:t>
            </a:r>
          </a:p>
        </p:txBody>
      </p:sp>
      <p:sp>
        <p:nvSpPr>
          <p:cNvPr id="3085" name="AutoShape 10"/>
          <p:cNvSpPr>
            <a:spLocks noChangeArrowheads="1"/>
          </p:cNvSpPr>
          <p:nvPr/>
        </p:nvSpPr>
        <p:spPr bwMode="auto">
          <a:xfrm>
            <a:off x="1087871" y="97631"/>
            <a:ext cx="3977842" cy="1071560"/>
          </a:xfrm>
          <a:prstGeom prst="wedgeRoundRectCallout">
            <a:avLst>
              <a:gd name="adj1" fmla="val 60273"/>
              <a:gd name="adj2" fmla="val -17356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 part of a whole number. It might be a big part or it might be a small part.</a:t>
            </a:r>
          </a:p>
        </p:txBody>
      </p:sp>
      <p:sp>
        <p:nvSpPr>
          <p:cNvPr id="3083" name="AutoShape 13"/>
          <p:cNvSpPr>
            <a:spLocks noChangeArrowheads="1"/>
          </p:cNvSpPr>
          <p:nvPr/>
        </p:nvSpPr>
        <p:spPr bwMode="auto">
          <a:xfrm>
            <a:off x="1247179" y="2221015"/>
            <a:ext cx="6602411" cy="724485"/>
          </a:xfrm>
          <a:prstGeom prst="wedgeRoundRectCallout">
            <a:avLst>
              <a:gd name="adj1" fmla="val 63625"/>
              <a:gd name="adj2" fmla="val -35931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an equivalence. It can be shown in different ways.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b="1" dirty="0">
              <a:latin typeface="Arial Rounded MT Bold" pitchFamily="34" charset="0"/>
            </a:endParaRPr>
          </a:p>
        </p:txBody>
      </p:sp>
      <p:sp>
        <p:nvSpPr>
          <p:cNvPr id="3080" name="AutoShape 15"/>
          <p:cNvSpPr>
            <a:spLocks noChangeArrowheads="1"/>
          </p:cNvSpPr>
          <p:nvPr/>
        </p:nvSpPr>
        <p:spPr bwMode="auto">
          <a:xfrm>
            <a:off x="3939620" y="1376568"/>
            <a:ext cx="5928775" cy="527051"/>
          </a:xfrm>
          <a:prstGeom prst="wedgeRoundRectCallout">
            <a:avLst>
              <a:gd name="adj1" fmla="val -63620"/>
              <a:gd name="adj2" fmla="val -153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can be &gt;1 (a mixed number).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7081B3-24FE-674C-B6FB-460FB088DD2D}"/>
              </a:ext>
            </a:extLst>
          </p:cNvPr>
          <p:cNvSpPr txBox="1"/>
          <p:nvPr/>
        </p:nvSpPr>
        <p:spPr>
          <a:xfrm>
            <a:off x="1508166" y="4581371"/>
            <a:ext cx="10046524" cy="1200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 Rounded MT Bold" panose="020F0704030504030204" pitchFamily="34" charset="77"/>
              </a:rPr>
              <a:t>A fraction is each one of these quotes. Over the next coming lessons, we will recap fractions to really understand what these quotes mean.</a:t>
            </a:r>
          </a:p>
        </p:txBody>
      </p:sp>
    </p:spTree>
    <p:extLst>
      <p:ext uri="{BB962C8B-B14F-4D97-AF65-F5344CB8AC3E}">
        <p14:creationId xmlns:p14="http://schemas.microsoft.com/office/powerpoint/2010/main" val="165071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75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3087" grpId="0" animBg="1"/>
      <p:bldP spid="3085" grpId="0" animBg="1"/>
      <p:bldP spid="3083" grpId="0" animBg="1"/>
      <p:bldP spid="30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9572" y="1087569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4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4400" dirty="0">
                <a:latin typeface="Arial Rounded MT Bold" panose="020F0704030504030204" pitchFamily="34" charset="77"/>
              </a:rPr>
              <a:t>As a reminder from last week – </a:t>
            </a:r>
          </a:p>
          <a:p>
            <a:pPr algn="ctr"/>
            <a:r>
              <a:rPr lang="en-GB" sz="4400" dirty="0">
                <a:latin typeface="Arial Rounded MT Bold" panose="020F0704030504030204" pitchFamily="34" charset="77"/>
              </a:rPr>
              <a:t>1 and ¾ becomes…..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81D376C-241F-5445-B942-87EFF407050F}"/>
              </a:ext>
            </a:extLst>
          </p:cNvPr>
          <p:cNvSpPr txBox="1"/>
          <p:nvPr/>
        </p:nvSpPr>
        <p:spPr>
          <a:xfrm>
            <a:off x="2083981" y="3429000"/>
            <a:ext cx="81126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Remember we multiply the whole number by the denominator then add the numerator.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7/4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The denominator always stays the same.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850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A95B5-7634-9D44-9652-149B635FB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592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9/12 + 1 and ½ =</a:t>
            </a:r>
            <a:br>
              <a:rPr lang="en-US" dirty="0">
                <a:latin typeface="Arial Rounded MT Bold" panose="020F0704030504030204" pitchFamily="34" charset="77"/>
              </a:rPr>
            </a:br>
            <a:br>
              <a:rPr lang="en-US" dirty="0">
                <a:latin typeface="Arial Rounded MT Bold" panose="020F0704030504030204" pitchFamily="34" charset="77"/>
              </a:rPr>
            </a:br>
            <a:br>
              <a:rPr lang="en-US" dirty="0">
                <a:latin typeface="Arial Rounded MT Bold" panose="020F0704030504030204" pitchFamily="34" charset="77"/>
              </a:rPr>
            </a:br>
            <a:br>
              <a:rPr lang="en-US" dirty="0">
                <a:latin typeface="Arial Rounded MT Bold" panose="020F0704030504030204" pitchFamily="34" charset="77"/>
              </a:rPr>
            </a:br>
            <a:endParaRPr lang="en-US" dirty="0">
              <a:latin typeface="Arial Rounded MT Bold" panose="020F0704030504030204" pitchFamily="34" charset="77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8D435FD-E765-A946-9B11-540DFD2A1BB1}"/>
              </a:ext>
            </a:extLst>
          </p:cNvPr>
          <p:cNvSpPr/>
          <p:nvPr/>
        </p:nvSpPr>
        <p:spPr>
          <a:xfrm>
            <a:off x="5950689" y="135565"/>
            <a:ext cx="6096000" cy="2339102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txBody>
          <a:bodyPr>
            <a:spAutoFit/>
          </a:bodyPr>
          <a:lstStyle/>
          <a:p>
            <a:r>
              <a:rPr lang="en-GB" sz="2000" dirty="0">
                <a:latin typeface="Arial Rounded MT Bold" panose="020F0704030504030204" pitchFamily="34" charset="0"/>
              </a:rPr>
              <a:t>I am going to do this by:</a:t>
            </a:r>
          </a:p>
          <a:p>
            <a:pPr lvl="0"/>
            <a:r>
              <a:rPr lang="en-GB" dirty="0">
                <a:latin typeface="Arial Rounded MT Bold" panose="020F0704030504030204" pitchFamily="34" charset="77"/>
              </a:rPr>
              <a:t>converting the mixed number into an improper fraction. </a:t>
            </a:r>
          </a:p>
          <a:p>
            <a:pPr lvl="0"/>
            <a:r>
              <a:rPr lang="en-GB" dirty="0">
                <a:latin typeface="Arial Rounded MT Bold" panose="020F0704030504030204" pitchFamily="34" charset="77"/>
              </a:rPr>
              <a:t>changing the denominators so that they are the same using my times tables knowledge. </a:t>
            </a:r>
          </a:p>
          <a:p>
            <a:pPr lvl="0"/>
            <a:r>
              <a:rPr lang="en-GB" dirty="0">
                <a:latin typeface="Arial Rounded MT Bold" panose="020F0704030504030204" pitchFamily="34" charset="77"/>
              </a:rPr>
              <a:t>adding the numerators together. </a:t>
            </a:r>
          </a:p>
          <a:p>
            <a:pPr lvl="0"/>
            <a:r>
              <a:rPr lang="en-GB" dirty="0">
                <a:latin typeface="Arial Rounded MT Bold" panose="020F0704030504030204" pitchFamily="34" charset="77"/>
              </a:rPr>
              <a:t>converting back to a mixed number.</a:t>
            </a:r>
          </a:p>
          <a:p>
            <a:r>
              <a:rPr lang="en-GB" dirty="0">
                <a:latin typeface="Arial Rounded MT Bold" panose="020F0704030504030204" pitchFamily="34" charset="77"/>
              </a:rPr>
              <a:t>simplifying if this is possible.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255583-7F81-B24D-82A3-850FCF8F6EF4}"/>
              </a:ext>
            </a:extLst>
          </p:cNvPr>
          <p:cNvSpPr txBox="1"/>
          <p:nvPr/>
        </p:nvSpPr>
        <p:spPr>
          <a:xfrm>
            <a:off x="1244010" y="2474667"/>
            <a:ext cx="10568763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 Rounded MT Bold" panose="020F0704030504030204" pitchFamily="34" charset="77"/>
              </a:rPr>
              <a:t>When you have a mixed number and need to add or subtract, it is always best to convert it so that it is an improper fraction.</a:t>
            </a:r>
          </a:p>
          <a:p>
            <a:endParaRPr lang="en-US" sz="1600" dirty="0">
              <a:latin typeface="Arial Rounded MT Bold" panose="020F0704030504030204" pitchFamily="34" charset="77"/>
            </a:endParaRPr>
          </a:p>
          <a:p>
            <a:r>
              <a:rPr lang="en-US" sz="1600" dirty="0">
                <a:latin typeface="Arial Rounded MT Bold" panose="020F0704030504030204" pitchFamily="34" charset="77"/>
              </a:rPr>
              <a:t>1 and ½ converted to improper fraction = 3/2</a:t>
            </a:r>
          </a:p>
          <a:p>
            <a:endParaRPr lang="en-US" sz="1600" dirty="0">
              <a:latin typeface="Arial Rounded MT Bold" panose="020F0704030504030204" pitchFamily="34" charset="77"/>
            </a:endParaRPr>
          </a:p>
          <a:p>
            <a:r>
              <a:rPr lang="en-US" sz="1600" dirty="0">
                <a:latin typeface="Arial Rounded MT Bold" panose="020F0704030504030204" pitchFamily="34" charset="77"/>
              </a:rPr>
              <a:t>Now that it is an improper fraction we can make the denominators the same to allow us to add them both up.</a:t>
            </a:r>
          </a:p>
          <a:p>
            <a:r>
              <a:rPr lang="en-US" sz="1600" dirty="0">
                <a:latin typeface="Arial Rounded MT Bold" panose="020F0704030504030204" pitchFamily="34" charset="77"/>
              </a:rPr>
              <a:t>2 can go in to 12. this means 12 is going to be our denominator.</a:t>
            </a:r>
          </a:p>
          <a:p>
            <a:endParaRPr lang="en-US" sz="1600" dirty="0">
              <a:latin typeface="Arial Rounded MT Bold" panose="020F0704030504030204" pitchFamily="34" charset="77"/>
            </a:endParaRPr>
          </a:p>
          <a:p>
            <a:r>
              <a:rPr lang="en-US" sz="1600" dirty="0">
                <a:latin typeface="Arial Rounded MT Bold" panose="020F0704030504030204" pitchFamily="34" charset="77"/>
              </a:rPr>
              <a:t>3/2 x 6 = 18/12 (multiplied by 6 as this is the amount of times 6 goes in to 12).</a:t>
            </a:r>
          </a:p>
          <a:p>
            <a:endParaRPr lang="en-US" sz="1600" dirty="0">
              <a:latin typeface="Arial Rounded MT Bold" panose="020F0704030504030204" pitchFamily="34" charset="77"/>
            </a:endParaRPr>
          </a:p>
          <a:p>
            <a:r>
              <a:rPr lang="en-US" sz="1600" dirty="0">
                <a:latin typeface="Arial Rounded MT Bold" panose="020F0704030504030204" pitchFamily="34" charset="77"/>
              </a:rPr>
              <a:t>9/12 + 18/12 = 27/12 </a:t>
            </a:r>
          </a:p>
          <a:p>
            <a:r>
              <a:rPr lang="en-US" sz="1600" dirty="0">
                <a:latin typeface="Arial Rounded MT Bold" panose="020F0704030504030204" pitchFamily="34" charset="77"/>
              </a:rPr>
              <a:t>Once you have added them, we need to convert back to a mixed number.</a:t>
            </a:r>
          </a:p>
          <a:p>
            <a:r>
              <a:rPr lang="en-US" sz="1600" dirty="0">
                <a:latin typeface="Arial Rounded MT Bold" panose="020F0704030504030204" pitchFamily="34" charset="77"/>
              </a:rPr>
              <a:t>How many times does 12 go in to 27? </a:t>
            </a:r>
          </a:p>
          <a:p>
            <a:r>
              <a:rPr lang="en-US" sz="1600" dirty="0">
                <a:latin typeface="Arial Rounded MT Bold" panose="020F0704030504030204" pitchFamily="34" charset="77"/>
              </a:rPr>
              <a:t>What is the remainder?</a:t>
            </a:r>
          </a:p>
          <a:p>
            <a:r>
              <a:rPr lang="en-US" sz="1600" dirty="0">
                <a:latin typeface="Arial Rounded MT Bold" panose="020F0704030504030204" pitchFamily="34" charset="77"/>
              </a:rPr>
              <a:t>2 and 3/12 = 2 and ¼ simplified (3 goes in to both 12 and 3).</a:t>
            </a:r>
          </a:p>
        </p:txBody>
      </p:sp>
    </p:spTree>
    <p:extLst>
      <p:ext uri="{BB962C8B-B14F-4D97-AF65-F5344CB8AC3E}">
        <p14:creationId xmlns:p14="http://schemas.microsoft.com/office/powerpoint/2010/main" val="3397462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3C3C1-7E42-A748-BB74-5B0DD8B87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768" y="707065"/>
            <a:ext cx="9601200" cy="1485900"/>
          </a:xfrm>
        </p:spPr>
        <p:txBody>
          <a:bodyPr/>
          <a:lstStyle/>
          <a:p>
            <a:r>
              <a:rPr lang="en-US" dirty="0">
                <a:latin typeface="Arial Rounded MT Bold" panose="020F0704030504030204" pitchFamily="34" charset="77"/>
              </a:rPr>
              <a:t>1 and 1/3 + 2/15 =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12C31D8-445D-C34C-94AD-810DBAED45A0}"/>
              </a:ext>
            </a:extLst>
          </p:cNvPr>
          <p:cNvSpPr/>
          <p:nvPr/>
        </p:nvSpPr>
        <p:spPr>
          <a:xfrm>
            <a:off x="5950689" y="135565"/>
            <a:ext cx="6096000" cy="2339102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txBody>
          <a:bodyPr>
            <a:spAutoFit/>
          </a:bodyPr>
          <a:lstStyle/>
          <a:p>
            <a:r>
              <a:rPr lang="en-GB" sz="2000" dirty="0">
                <a:latin typeface="Arial Rounded MT Bold" panose="020F0704030504030204" pitchFamily="34" charset="0"/>
              </a:rPr>
              <a:t>I am going to do this by:</a:t>
            </a:r>
          </a:p>
          <a:p>
            <a:pPr lvl="0"/>
            <a:r>
              <a:rPr lang="en-GB" dirty="0">
                <a:latin typeface="Arial Rounded MT Bold" panose="020F0704030504030204" pitchFamily="34" charset="77"/>
              </a:rPr>
              <a:t>converting the mixed number into an improper fraction. </a:t>
            </a:r>
          </a:p>
          <a:p>
            <a:pPr lvl="0"/>
            <a:r>
              <a:rPr lang="en-GB" dirty="0">
                <a:latin typeface="Arial Rounded MT Bold" panose="020F0704030504030204" pitchFamily="34" charset="77"/>
              </a:rPr>
              <a:t>changing the denominators so that they are the same using my times tables knowledge. </a:t>
            </a:r>
          </a:p>
          <a:p>
            <a:pPr lvl="0"/>
            <a:r>
              <a:rPr lang="en-GB" dirty="0">
                <a:latin typeface="Arial Rounded MT Bold" panose="020F0704030504030204" pitchFamily="34" charset="77"/>
              </a:rPr>
              <a:t>adding the numerators together. </a:t>
            </a:r>
          </a:p>
          <a:p>
            <a:pPr lvl="0"/>
            <a:r>
              <a:rPr lang="en-GB" dirty="0">
                <a:latin typeface="Arial Rounded MT Bold" panose="020F0704030504030204" pitchFamily="34" charset="77"/>
              </a:rPr>
              <a:t>converting back to a mixed number.</a:t>
            </a:r>
          </a:p>
          <a:p>
            <a:r>
              <a:rPr lang="en-GB" dirty="0">
                <a:latin typeface="Arial Rounded MT Bold" panose="020F0704030504030204" pitchFamily="34" charset="77"/>
              </a:rPr>
              <a:t>simplifying if this is possible.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D906C2-ACB9-BA42-BDE0-8D68DB803B57}"/>
              </a:ext>
            </a:extLst>
          </p:cNvPr>
          <p:cNvSpPr txBox="1"/>
          <p:nvPr/>
        </p:nvSpPr>
        <p:spPr>
          <a:xfrm>
            <a:off x="744279" y="2626242"/>
            <a:ext cx="1117481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Converting the mixed fraction to an improper fraction is step one.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4/3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Changing the denominators so that they are the same (3 can go in to 15 so both denominators will be 15).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4/3 x 5 = 20/15 (x5 as 3 goes in to 15 five times)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20/15 + 2/15 = 22/15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Convert back to mixed number 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1 and 7/15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133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CFE27-7403-5044-AF75-75BBE3830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77"/>
              </a:rPr>
              <a:t>Remember to…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7A6AB-2598-0148-A0A6-00C8C52AF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E98C34-DEF2-2D49-80F2-7522EB9F54C7}"/>
              </a:ext>
            </a:extLst>
          </p:cNvPr>
          <p:cNvSpPr/>
          <p:nvPr/>
        </p:nvSpPr>
        <p:spPr>
          <a:xfrm>
            <a:off x="1371600" y="2259448"/>
            <a:ext cx="10027920" cy="3970318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Arial Rounded MT Bold" panose="020F0704030504030204" pitchFamily="34" charset="77"/>
              </a:rPr>
              <a:t>convert the mixed number into an improper fraction.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Arial Rounded MT Bold" panose="020F0704030504030204" pitchFamily="34" charset="77"/>
              </a:rPr>
              <a:t>change the denominators so that they are the same using my times tables knowledge.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Arial Rounded MT Bold" panose="020F0704030504030204" pitchFamily="34" charset="77"/>
              </a:rPr>
              <a:t>add the numerators together.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Arial Rounded MT Bold" panose="020F0704030504030204" pitchFamily="34" charset="77"/>
              </a:rPr>
              <a:t>convert back to a mixed number.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>
                <a:latin typeface="Arial Rounded MT Bold" panose="020F0704030504030204" pitchFamily="34" charset="77"/>
              </a:rPr>
              <a:t>simplify if this is possible. </a:t>
            </a:r>
          </a:p>
        </p:txBody>
      </p:sp>
    </p:spTree>
    <p:extLst>
      <p:ext uri="{BB962C8B-B14F-4D97-AF65-F5344CB8AC3E}">
        <p14:creationId xmlns:p14="http://schemas.microsoft.com/office/powerpoint/2010/main" val="223132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515</Words>
  <Application>Microsoft Macintosh PowerPoint</Application>
  <PresentationFormat>Widescreen</PresentationFormat>
  <Paragraphs>62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Rounded MT Bold</vt:lpstr>
      <vt:lpstr>Calibri</vt:lpstr>
      <vt:lpstr>Calibri Light</vt:lpstr>
      <vt:lpstr>Franklin Gothic Book</vt:lpstr>
      <vt:lpstr>Office Theme</vt:lpstr>
      <vt:lpstr>Year 5 Revision Fractions</vt:lpstr>
      <vt:lpstr>Fractions</vt:lpstr>
      <vt:lpstr>PowerPoint Presentation</vt:lpstr>
      <vt:lpstr>PowerPoint Presentation</vt:lpstr>
      <vt:lpstr>9/12 + 1 and ½ =    </vt:lpstr>
      <vt:lpstr>1 and 1/3 + 2/15 =</vt:lpstr>
      <vt:lpstr>Remember to…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5 Measure Roman Numerals</dc:title>
  <dc:creator>Benjamin Hunt</dc:creator>
  <cp:lastModifiedBy>Benjamin Hunt</cp:lastModifiedBy>
  <cp:revision>25</cp:revision>
  <dcterms:created xsi:type="dcterms:W3CDTF">2020-05-25T12:41:35Z</dcterms:created>
  <dcterms:modified xsi:type="dcterms:W3CDTF">2020-06-20T11:56:17Z</dcterms:modified>
</cp:coreProperties>
</file>