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99" r:id="rId3"/>
    <p:sldId id="316" r:id="rId4"/>
    <p:sldId id="321" r:id="rId5"/>
    <p:sldId id="300" r:id="rId6"/>
    <p:sldId id="301" r:id="rId7"/>
    <p:sldId id="32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462"/>
  </p:normalViewPr>
  <p:slideViewPr>
    <p:cSldViewPr snapToGrid="0" snapToObjects="1">
      <p:cViewPr varScale="1">
        <p:scale>
          <a:sx n="51" d="100"/>
          <a:sy n="51" d="100"/>
        </p:scale>
        <p:origin x="200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5/26/20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073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5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5 </a:t>
            </a:r>
            <a:br>
              <a:rPr lang="en-GB" sz="6000" dirty="0"/>
            </a:br>
            <a:r>
              <a:rPr lang="en-GB" sz="6000" dirty="0"/>
              <a:t>Roman Numerals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7 Lesson 3 – Roman numerals recap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8000" b="1" u="sng" dirty="0">
                <a:latin typeface="Arial Rounded MT Bold" panose="020F0704030504030204" pitchFamily="34" charset="0"/>
              </a:rPr>
              <a:t>Roman Numerals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67EDA9-8361-1A4E-A2DE-518CB227779E}"/>
              </a:ext>
            </a:extLst>
          </p:cNvPr>
          <p:cNvGraphicFramePr>
            <a:graphicFrameLocks noGrp="1"/>
          </p:cNvGraphicFramePr>
          <p:nvPr/>
        </p:nvGraphicFramePr>
        <p:xfrm>
          <a:off x="3791744" y="1484785"/>
          <a:ext cx="4104456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91397" marR="91397" marT="45739" marB="457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43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D57B9-73BF-C448-AD9D-7B266CC5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Important Rules – Reminder!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A23D9-9C41-B74E-A9CC-42FE7F21D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1. If the numbers go from largest to smallest, then it is a straight add.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2. If the numbers in parts go smaller to larger, then it is a subtraction.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3. You cannot have more than three consecutive numbers.</a:t>
            </a:r>
          </a:p>
          <a:p>
            <a:pPr marL="0" indent="0">
              <a:buNone/>
            </a:pPr>
            <a:endParaRPr lang="en-US" dirty="0"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4 and 9 are the tricky numbers that we need to watch out for!</a:t>
            </a:r>
          </a:p>
        </p:txBody>
      </p:sp>
    </p:spTree>
    <p:extLst>
      <p:ext uri="{BB962C8B-B14F-4D97-AF65-F5344CB8AC3E}">
        <p14:creationId xmlns:p14="http://schemas.microsoft.com/office/powerpoint/2010/main" val="389546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C78A3-CFAF-8D42-A1F0-4C8FD1F1D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Today we are going to recap all we have learnt over the last few days. I know that with Roman Numerals there is a lot to take in so an extra lesson will help.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EE3C243F-478A-CE42-8FD3-19B72C012E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67799" y="3391914"/>
            <a:ext cx="2246922" cy="3046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113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8000" b="1" u="sng" dirty="0">
                <a:latin typeface="Arial Rounded MT Bold" panose="020F0704030504030204" pitchFamily="34" charset="0"/>
              </a:rPr>
              <a:t>Roman Numerals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1"/>
            <a:ext cx="4644008" cy="4525963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en-GB" sz="3600" dirty="0">
                <a:latin typeface="Arial Rounded MT Bold" panose="020F0704030504030204" pitchFamily="34" charset="77"/>
                <a:ea typeface="Sassoon Infant Rg" panose="02000503030000020003" pitchFamily="50" charset="0"/>
              </a:rPr>
              <a:t>If the larger number symbol is followed by a smaller number symbol, you must add the two together. You also add if the two symbols are the same.</a:t>
            </a:r>
          </a:p>
          <a:p>
            <a:pPr marL="0" indent="0" algn="ctr">
              <a:buNone/>
            </a:pPr>
            <a:endParaRPr lang="en-GB" sz="3600" dirty="0">
              <a:latin typeface="Arial Rounded MT Bold" panose="020F070403050403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EF3A2B1-9B16-3947-ABDC-99FF205B9475}"/>
              </a:ext>
            </a:extLst>
          </p:cNvPr>
          <p:cNvSpPr/>
          <p:nvPr/>
        </p:nvSpPr>
        <p:spPr>
          <a:xfrm>
            <a:off x="7176120" y="1268760"/>
            <a:ext cx="3240360" cy="409319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200000"/>
              </a:lnSpc>
              <a:defRPr/>
            </a:pP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For example:</a:t>
            </a:r>
          </a:p>
          <a:p>
            <a:pPr algn="ctr">
              <a:lnSpc>
                <a:spcPct val="200000"/>
              </a:lnSpc>
              <a:defRPr/>
            </a:pP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XI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 = 10 + 1 = 11</a:t>
            </a:r>
          </a:p>
          <a:p>
            <a:pPr algn="ctr">
              <a:lnSpc>
                <a:spcPct val="200000"/>
              </a:lnSpc>
              <a:defRPr/>
            </a:pP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VIII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 = 5 + 3 = 8</a:t>
            </a:r>
          </a:p>
          <a:p>
            <a:pPr algn="ctr">
              <a:lnSpc>
                <a:spcPct val="200000"/>
              </a:lnSpc>
              <a:defRPr/>
            </a:pP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XIX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 = 10 + 9 = 19 </a:t>
            </a:r>
          </a:p>
          <a:p>
            <a:pPr algn="ctr">
              <a:lnSpc>
                <a:spcPct val="150000"/>
              </a:lnSpc>
              <a:defRPr/>
            </a:pPr>
            <a:endParaRPr lang="en-GB" sz="2000" dirty="0">
              <a:solidFill>
                <a:schemeClr val="tx1"/>
              </a:solidFill>
              <a:latin typeface="Sassoon Infant Rg" panose="02000503030000020003" pitchFamily="50" charset="0"/>
              <a:ea typeface="Sassoon Infant Rg" panose="02000503030000020003" pitchFamily="50" charset="0"/>
            </a:endParaRP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A16F5E0B-83F8-3842-9ECD-63D26CDB13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767" y="3212976"/>
            <a:ext cx="254941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687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8000" b="1" u="sng" dirty="0">
                <a:latin typeface="Arial Rounded MT Bold" panose="020F0704030504030204" pitchFamily="34" charset="0"/>
              </a:rPr>
              <a:t>Roman Numerals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5436096" cy="52578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  <a:defRPr/>
            </a:pPr>
            <a:r>
              <a:rPr lang="en-GB" sz="4800" dirty="0">
                <a:latin typeface="Arial Rounded MT Bold" panose="020F0704030504030204" pitchFamily="34" charset="77"/>
                <a:ea typeface="Sassoon Infant Rg" panose="02000503030000020003" pitchFamily="50" charset="0"/>
              </a:rPr>
              <a:t>If a smaller number symbol is followed by a larger number symbol, you must subtract the small number from the large one.</a:t>
            </a:r>
          </a:p>
          <a:p>
            <a:pPr marL="0" indent="0" algn="ctr">
              <a:buNone/>
            </a:pPr>
            <a:endParaRPr lang="en-GB" sz="4800" dirty="0">
              <a:latin typeface="Arial Rounded MT Bold" panose="020F070403050403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EF3A2B1-9B16-3947-ABDC-99FF205B9475}"/>
              </a:ext>
            </a:extLst>
          </p:cNvPr>
          <p:cNvSpPr/>
          <p:nvPr/>
        </p:nvSpPr>
        <p:spPr>
          <a:xfrm>
            <a:off x="6960096" y="1412776"/>
            <a:ext cx="3672408" cy="45365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200000"/>
              </a:lnSpc>
              <a:defRPr/>
            </a:pP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For example:</a:t>
            </a:r>
          </a:p>
          <a:p>
            <a:pPr algn="ctr">
              <a:lnSpc>
                <a:spcPct val="200000"/>
              </a:lnSpc>
              <a:defRPr/>
            </a:pP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9 = 10 – 1 = </a:t>
            </a: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IX</a:t>
            </a:r>
          </a:p>
          <a:p>
            <a:pPr algn="ctr">
              <a:lnSpc>
                <a:spcPct val="200000"/>
              </a:lnSpc>
              <a:defRPr/>
            </a:pP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40 = 50 – 10 = </a:t>
            </a: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XL</a:t>
            </a:r>
          </a:p>
          <a:p>
            <a:pPr algn="ctr">
              <a:lnSpc>
                <a:spcPct val="200000"/>
              </a:lnSpc>
              <a:defRPr/>
            </a:pPr>
            <a:r>
              <a:rPr lang="en-GB" sz="2400" b="1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CD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77"/>
                <a:ea typeface="Sassoon Infant Rg" panose="02000503030000020003" pitchFamily="50" charset="0"/>
              </a:rPr>
              <a:t> (500 – 100 = 400</a:t>
            </a:r>
            <a:endParaRPr lang="en-GB" sz="2000" dirty="0">
              <a:solidFill>
                <a:schemeClr val="tx1"/>
              </a:solidFill>
              <a:latin typeface="Arial Rounded MT Bold" panose="020F0704030504030204" pitchFamily="34" charset="77"/>
              <a:ea typeface="Sassoon Infant Rg" panose="0200050303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19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D57B9-73BF-C448-AD9D-7B266CC5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Important Rules – Reminder!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A23D9-9C41-B74E-A9CC-42FE7F21D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1. If the numbers go from largest to smallest, then it is a straight add.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2. If the numbers in parts go smaller to larger, then it is a subtraction.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3. You cannot have more than three consecutive numbers.</a:t>
            </a:r>
          </a:p>
          <a:p>
            <a:pPr marL="0" indent="0">
              <a:buNone/>
            </a:pPr>
            <a:endParaRPr lang="en-US" dirty="0"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77"/>
              </a:rPr>
              <a:t>4 and 9 are the tricky numbers that we need to watch out for!</a:t>
            </a:r>
          </a:p>
        </p:txBody>
      </p:sp>
    </p:spTree>
    <p:extLst>
      <p:ext uri="{BB962C8B-B14F-4D97-AF65-F5344CB8AC3E}">
        <p14:creationId xmlns:p14="http://schemas.microsoft.com/office/powerpoint/2010/main" val="1517632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307</Words>
  <Application>Microsoft Macintosh PowerPoint</Application>
  <PresentationFormat>Widescreen</PresentationFormat>
  <Paragraphs>46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Rounded MT Bold</vt:lpstr>
      <vt:lpstr>Calibri</vt:lpstr>
      <vt:lpstr>Calibri Light</vt:lpstr>
      <vt:lpstr>Franklin Gothic Book</vt:lpstr>
      <vt:lpstr>Sassoon Infant Rg</vt:lpstr>
      <vt:lpstr>Office Theme</vt:lpstr>
      <vt:lpstr>Year 5  Roman Numerals</vt:lpstr>
      <vt:lpstr>Roman Numerals </vt:lpstr>
      <vt:lpstr>Important Rules – Reminder! </vt:lpstr>
      <vt:lpstr>Today we are going to recap all we have learnt over the last few days. I know that with Roman Numerals there is a lot to take in so an extra lesson will help.</vt:lpstr>
      <vt:lpstr>Roman Numerals </vt:lpstr>
      <vt:lpstr>Roman Numerals </vt:lpstr>
      <vt:lpstr>Important Rules – Reminder!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7</cp:revision>
  <dcterms:created xsi:type="dcterms:W3CDTF">2020-05-25T12:41:35Z</dcterms:created>
  <dcterms:modified xsi:type="dcterms:W3CDTF">2020-05-26T12:25:08Z</dcterms:modified>
</cp:coreProperties>
</file>