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Lst>
  <p:notesMasterIdLst>
    <p:notesMasterId r:id="rId12"/>
  </p:notesMasterIdLst>
  <p:sldIdLst>
    <p:sldId id="256" r:id="rId2"/>
    <p:sldId id="290" r:id="rId3"/>
    <p:sldId id="257" r:id="rId4"/>
    <p:sldId id="289" r:id="rId5"/>
    <p:sldId id="314" r:id="rId6"/>
    <p:sldId id="316" r:id="rId7"/>
    <p:sldId id="297" r:id="rId8"/>
    <p:sldId id="317" r:id="rId9"/>
    <p:sldId id="318" r:id="rId10"/>
    <p:sldId id="319"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662"/>
    <p:restoredTop sz="94513"/>
  </p:normalViewPr>
  <p:slideViewPr>
    <p:cSldViewPr snapToGrid="0" snapToObjects="1">
      <p:cViewPr varScale="1">
        <p:scale>
          <a:sx n="51" d="100"/>
          <a:sy n="51" d="100"/>
        </p:scale>
        <p:origin x="200" y="13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A38CC8E-7E9A-164B-A781-9144559A2B0B}" type="datetimeFigureOut">
              <a:rPr lang="en-US" smtClean="0"/>
              <a:t>5/26/20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BC4AE6-24B5-A74B-9A10-1EF2F9C8B18B}" type="slidenum">
              <a:rPr lang="en-US" smtClean="0"/>
              <a:t>‹#›</a:t>
            </a:fld>
            <a:endParaRPr lang="en-US"/>
          </a:p>
        </p:txBody>
      </p:sp>
    </p:spTree>
    <p:extLst>
      <p:ext uri="{BB962C8B-B14F-4D97-AF65-F5344CB8AC3E}">
        <p14:creationId xmlns:p14="http://schemas.microsoft.com/office/powerpoint/2010/main" val="26858628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1" dirty="0"/>
          </a:p>
        </p:txBody>
      </p:sp>
      <p:sp>
        <p:nvSpPr>
          <p:cNvPr id="4" name="Slide Number Placeholder 3"/>
          <p:cNvSpPr>
            <a:spLocks noGrp="1"/>
          </p:cNvSpPr>
          <p:nvPr>
            <p:ph type="sldNum" sz="quarter" idx="10"/>
          </p:nvPr>
        </p:nvSpPr>
        <p:spPr/>
        <p:txBody>
          <a:bodyPr/>
          <a:lstStyle/>
          <a:p>
            <a:fld id="{D52AF1A0-170E-430F-AC1C-8385A70477A1}" type="slidenum">
              <a:rPr lang="en-GB" smtClean="0"/>
              <a:t>3</a:t>
            </a:fld>
            <a:endParaRPr lang="en-GB"/>
          </a:p>
        </p:txBody>
      </p:sp>
    </p:spTree>
    <p:extLst>
      <p:ext uri="{BB962C8B-B14F-4D97-AF65-F5344CB8AC3E}">
        <p14:creationId xmlns:p14="http://schemas.microsoft.com/office/powerpoint/2010/main" val="23329784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52AF1A0-170E-430F-AC1C-8385A70477A1}" type="slidenum">
              <a:rPr lang="en-GB" smtClean="0"/>
              <a:t>4</a:t>
            </a:fld>
            <a:endParaRPr lang="en-GB"/>
          </a:p>
        </p:txBody>
      </p:sp>
    </p:spTree>
    <p:extLst>
      <p:ext uri="{BB962C8B-B14F-4D97-AF65-F5344CB8AC3E}">
        <p14:creationId xmlns:p14="http://schemas.microsoft.com/office/powerpoint/2010/main" val="40273653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539DD367-B466-43C3-BBFE-60F489189DB1}" type="datetimeFigureOut">
              <a:rPr lang="en-GB" smtClean="0"/>
              <a:t>26/05/2020</a:t>
            </a:fld>
            <a:endParaRPr lang="en-GB"/>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GB"/>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C68752F-C0C4-4161-AAA2-84664103E72A}" type="slidenum">
              <a:rPr lang="en-GB" smtClean="0"/>
              <a:t>‹#›</a:t>
            </a:fld>
            <a:endParaRPr lang="en-GB"/>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914628538"/>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9DD367-B466-43C3-BBFE-60F489189DB1}" type="datetimeFigureOut">
              <a:rPr lang="en-GB" smtClean="0"/>
              <a:t>26/05/2020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13618081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9DD367-B466-43C3-BBFE-60F489189DB1}" type="datetimeFigureOut">
              <a:rPr lang="en-GB" smtClean="0"/>
              <a:t>26/05/2020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38754364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9DD367-B466-43C3-BBFE-60F489189DB1}" type="datetimeFigureOut">
              <a:rPr lang="en-GB" smtClean="0"/>
              <a:t>26/05/2020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28201707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539DD367-B466-43C3-BBFE-60F489189DB1}" type="datetimeFigureOut">
              <a:rPr lang="en-GB" smtClean="0"/>
              <a:t>26/05/2020</a:t>
            </a:fld>
            <a:endParaRPr lang="en-GB"/>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GB"/>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C68752F-C0C4-4161-AAA2-84664103E72A}" type="slidenum">
              <a:rPr lang="en-GB" smtClean="0"/>
              <a:t>‹#›</a:t>
            </a:fld>
            <a:endParaRPr lang="en-GB"/>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169660771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39DD367-B466-43C3-BBFE-60F489189DB1}" type="datetimeFigureOut">
              <a:rPr lang="en-GB" smtClean="0"/>
              <a:t>26/05/2020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26192527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39DD367-B466-43C3-BBFE-60F489189DB1}" type="datetimeFigureOut">
              <a:rPr lang="en-GB" smtClean="0"/>
              <a:t>26/05/2020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23079640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39DD367-B466-43C3-BBFE-60F489189DB1}" type="datetimeFigureOut">
              <a:rPr lang="en-GB" smtClean="0"/>
              <a:t>26/05/2020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24062584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9DD367-B466-43C3-BBFE-60F489189DB1}" type="datetimeFigureOut">
              <a:rPr lang="en-GB" smtClean="0"/>
              <a:t>26/05/2020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C68752F-C0C4-4161-AAA2-84664103E72A}" type="slidenum">
              <a:rPr lang="en-GB" smtClean="0"/>
              <a:t>‹#›</a:t>
            </a:fld>
            <a:endParaRPr lang="en-GB"/>
          </a:p>
        </p:txBody>
      </p:sp>
    </p:spTree>
    <p:extLst>
      <p:ext uri="{BB962C8B-B14F-4D97-AF65-F5344CB8AC3E}">
        <p14:creationId xmlns:p14="http://schemas.microsoft.com/office/powerpoint/2010/main" val="40632993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539DD367-B466-43C3-BBFE-60F489189DB1}" type="datetimeFigureOut">
              <a:rPr lang="en-GB" smtClean="0"/>
              <a:t>26/05/2020</a:t>
            </a:fld>
            <a:endParaRPr lang="en-GB"/>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GB"/>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C68752F-C0C4-4161-AAA2-84664103E72A}" type="slidenum">
              <a:rPr lang="en-GB" smtClean="0"/>
              <a:t>‹#›</a:t>
            </a:fld>
            <a:endParaRPr lang="en-GB"/>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8141317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539DD367-B466-43C3-BBFE-60F489189DB1}" type="datetimeFigureOut">
              <a:rPr lang="en-GB" smtClean="0"/>
              <a:t>26/05/2020</a:t>
            </a:fld>
            <a:endParaRPr lang="en-GB"/>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GB"/>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C68752F-C0C4-4161-AAA2-84664103E72A}" type="slidenum">
              <a:rPr lang="en-GB" smtClean="0"/>
              <a:t>‹#›</a:t>
            </a:fld>
            <a:endParaRPr lang="en-GB"/>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7784743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539DD367-B466-43C3-BBFE-60F489189DB1}" type="datetimeFigureOut">
              <a:rPr lang="en-GB" smtClean="0"/>
              <a:t>26/05/2020</a:t>
            </a:fld>
            <a:endParaRPr lang="en-GB"/>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GB"/>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C68752F-C0C4-4161-AAA2-84664103E72A}" type="slidenum">
              <a:rPr lang="en-GB" smtClean="0"/>
              <a:t>‹#›</a:t>
            </a:fld>
            <a:endParaRPr lang="en-GB"/>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65471387"/>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13F8C5-DA2C-4C4B-B94E-01E6C0EB4674}"/>
              </a:ext>
            </a:extLst>
          </p:cNvPr>
          <p:cNvSpPr>
            <a:spLocks noGrp="1"/>
          </p:cNvSpPr>
          <p:nvPr>
            <p:ph type="ctrTitle"/>
          </p:nvPr>
        </p:nvSpPr>
        <p:spPr/>
        <p:txBody>
          <a:bodyPr/>
          <a:lstStyle/>
          <a:p>
            <a:r>
              <a:rPr lang="en-GB" sz="6000" dirty="0"/>
              <a:t>Year 5</a:t>
            </a:r>
            <a:br>
              <a:rPr lang="en-GB" sz="6000" dirty="0"/>
            </a:br>
            <a:r>
              <a:rPr lang="en-GB" sz="6000" dirty="0"/>
              <a:t>Revision</a:t>
            </a:r>
            <a:br>
              <a:rPr lang="en-GB" sz="6000" dirty="0"/>
            </a:br>
            <a:r>
              <a:rPr lang="en-GB" sz="6000" dirty="0"/>
              <a:t>Negative Numbers</a:t>
            </a:r>
          </a:p>
        </p:txBody>
      </p:sp>
      <p:sp>
        <p:nvSpPr>
          <p:cNvPr id="3" name="Subtitle 2">
            <a:extLst>
              <a:ext uri="{FF2B5EF4-FFF2-40B4-BE49-F238E27FC236}">
                <a16:creationId xmlns:a16="http://schemas.microsoft.com/office/drawing/2014/main" id="{D77ADEEF-3406-4D4D-A9E2-0CF8DEA316D1}"/>
              </a:ext>
            </a:extLst>
          </p:cNvPr>
          <p:cNvSpPr>
            <a:spLocks noGrp="1"/>
          </p:cNvSpPr>
          <p:nvPr>
            <p:ph type="subTitle" idx="1"/>
          </p:nvPr>
        </p:nvSpPr>
        <p:spPr/>
        <p:txBody>
          <a:bodyPr anchor="ctr">
            <a:normAutofit/>
          </a:bodyPr>
          <a:lstStyle/>
          <a:p>
            <a:r>
              <a:rPr lang="en-GB" dirty="0"/>
              <a:t>Week 7 Lesson 3 – Roman numerals recap</a:t>
            </a:r>
          </a:p>
        </p:txBody>
      </p:sp>
    </p:spTree>
    <p:extLst>
      <p:ext uri="{BB962C8B-B14F-4D97-AF65-F5344CB8AC3E}">
        <p14:creationId xmlns:p14="http://schemas.microsoft.com/office/powerpoint/2010/main" val="38093282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D54C0E9-2B12-F149-92F0-D364D0C2C7D9}"/>
              </a:ext>
            </a:extLst>
          </p:cNvPr>
          <p:cNvPicPr>
            <a:picLocks noChangeAspect="1"/>
          </p:cNvPicPr>
          <p:nvPr/>
        </p:nvPicPr>
        <p:blipFill>
          <a:blip r:embed="rId2"/>
          <a:stretch>
            <a:fillRect/>
          </a:stretch>
        </p:blipFill>
        <p:spPr>
          <a:xfrm>
            <a:off x="1577751" y="661272"/>
            <a:ext cx="9979763" cy="989728"/>
          </a:xfrm>
          <a:prstGeom prst="rect">
            <a:avLst/>
          </a:prstGeom>
        </p:spPr>
      </p:pic>
      <p:pic>
        <p:nvPicPr>
          <p:cNvPr id="7" name="Picture 6">
            <a:extLst>
              <a:ext uri="{FF2B5EF4-FFF2-40B4-BE49-F238E27FC236}">
                <a16:creationId xmlns:a16="http://schemas.microsoft.com/office/drawing/2014/main" id="{42713F9E-66C6-844C-AC7F-CF1BE7BCA1A6}"/>
              </a:ext>
            </a:extLst>
          </p:cNvPr>
          <p:cNvPicPr>
            <a:picLocks noChangeAspect="1"/>
          </p:cNvPicPr>
          <p:nvPr/>
        </p:nvPicPr>
        <p:blipFill>
          <a:blip r:embed="rId2"/>
          <a:stretch>
            <a:fillRect/>
          </a:stretch>
        </p:blipFill>
        <p:spPr>
          <a:xfrm>
            <a:off x="1577751" y="2077104"/>
            <a:ext cx="9979763" cy="989728"/>
          </a:xfrm>
          <a:prstGeom prst="rect">
            <a:avLst/>
          </a:prstGeom>
        </p:spPr>
      </p:pic>
      <p:pic>
        <p:nvPicPr>
          <p:cNvPr id="8" name="Picture 7">
            <a:extLst>
              <a:ext uri="{FF2B5EF4-FFF2-40B4-BE49-F238E27FC236}">
                <a16:creationId xmlns:a16="http://schemas.microsoft.com/office/drawing/2014/main" id="{0F2B68E7-37D8-BE43-9279-4B5A758D5454}"/>
              </a:ext>
            </a:extLst>
          </p:cNvPr>
          <p:cNvPicPr>
            <a:picLocks noChangeAspect="1"/>
          </p:cNvPicPr>
          <p:nvPr/>
        </p:nvPicPr>
        <p:blipFill>
          <a:blip r:embed="rId2"/>
          <a:stretch>
            <a:fillRect/>
          </a:stretch>
        </p:blipFill>
        <p:spPr>
          <a:xfrm>
            <a:off x="1577751" y="3492937"/>
            <a:ext cx="9979763" cy="989728"/>
          </a:xfrm>
          <a:prstGeom prst="rect">
            <a:avLst/>
          </a:prstGeom>
        </p:spPr>
      </p:pic>
      <p:pic>
        <p:nvPicPr>
          <p:cNvPr id="9" name="Picture 8">
            <a:extLst>
              <a:ext uri="{FF2B5EF4-FFF2-40B4-BE49-F238E27FC236}">
                <a16:creationId xmlns:a16="http://schemas.microsoft.com/office/drawing/2014/main" id="{5AD35361-49E0-684C-BA15-454E57A2BFF3}"/>
              </a:ext>
            </a:extLst>
          </p:cNvPr>
          <p:cNvPicPr>
            <a:picLocks noChangeAspect="1"/>
          </p:cNvPicPr>
          <p:nvPr/>
        </p:nvPicPr>
        <p:blipFill>
          <a:blip r:embed="rId2"/>
          <a:stretch>
            <a:fillRect/>
          </a:stretch>
        </p:blipFill>
        <p:spPr>
          <a:xfrm>
            <a:off x="1577750" y="4908770"/>
            <a:ext cx="9979763" cy="989728"/>
          </a:xfrm>
          <a:prstGeom prst="rect">
            <a:avLst/>
          </a:prstGeom>
        </p:spPr>
      </p:pic>
    </p:spTree>
    <p:extLst>
      <p:ext uri="{BB962C8B-B14F-4D97-AF65-F5344CB8AC3E}">
        <p14:creationId xmlns:p14="http://schemas.microsoft.com/office/powerpoint/2010/main" val="10290752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75CC47-4598-1546-BBEB-C03987267EE4}"/>
              </a:ext>
            </a:extLst>
          </p:cNvPr>
          <p:cNvSpPr>
            <a:spLocks noGrp="1"/>
          </p:cNvSpPr>
          <p:nvPr>
            <p:ph type="title"/>
          </p:nvPr>
        </p:nvSpPr>
        <p:spPr/>
        <p:txBody>
          <a:bodyPr/>
          <a:lstStyle/>
          <a:p>
            <a:r>
              <a:rPr lang="en-US" dirty="0">
                <a:latin typeface="Arial Rounded MT Bold" panose="020F0704030504030204" pitchFamily="34" charset="77"/>
              </a:rPr>
              <a:t>From this point ….</a:t>
            </a:r>
          </a:p>
        </p:txBody>
      </p:sp>
      <p:sp>
        <p:nvSpPr>
          <p:cNvPr id="3" name="Content Placeholder 2">
            <a:extLst>
              <a:ext uri="{FF2B5EF4-FFF2-40B4-BE49-F238E27FC236}">
                <a16:creationId xmlns:a16="http://schemas.microsoft.com/office/drawing/2014/main" id="{E940B166-A897-024B-8F28-3D2D6567394C}"/>
              </a:ext>
            </a:extLst>
          </p:cNvPr>
          <p:cNvSpPr>
            <a:spLocks noGrp="1"/>
          </p:cNvSpPr>
          <p:nvPr>
            <p:ph idx="1"/>
          </p:nvPr>
        </p:nvSpPr>
        <p:spPr/>
        <p:txBody>
          <a:bodyPr/>
          <a:lstStyle/>
          <a:p>
            <a:r>
              <a:rPr lang="en-US" dirty="0">
                <a:latin typeface="Arial Rounded MT Bold" panose="020F0704030504030204" pitchFamily="34" charset="77"/>
              </a:rPr>
              <a:t>We have gone through each of the mathematics objectives in Year 5. It is important from this point that we make sure we consolidate what we have already learnt. So, from today’s lesson, we will be going back through all the lessons we have done this school year that we need to look back over.</a:t>
            </a:r>
          </a:p>
        </p:txBody>
      </p:sp>
    </p:spTree>
    <p:extLst>
      <p:ext uri="{BB962C8B-B14F-4D97-AF65-F5344CB8AC3E}">
        <p14:creationId xmlns:p14="http://schemas.microsoft.com/office/powerpoint/2010/main" val="26985645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4191224"/>
            <a:ext cx="9144000" cy="1470025"/>
          </a:xfrm>
        </p:spPr>
        <p:txBody>
          <a:bodyPr>
            <a:noAutofit/>
          </a:bodyPr>
          <a:lstStyle/>
          <a:p>
            <a:r>
              <a:rPr lang="en-GB" sz="9600" dirty="0">
                <a:latin typeface="Arial Rounded MT Bold" panose="020F0704030504030204" pitchFamily="34" charset="0"/>
              </a:rPr>
              <a:t>Negative numbers</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11192" y="1135092"/>
            <a:ext cx="1669008" cy="15316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925762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0" y="2"/>
            <a:ext cx="9252520" cy="1412775"/>
          </a:xfrm>
        </p:spPr>
        <p:txBody>
          <a:bodyPr>
            <a:normAutofit/>
          </a:bodyPr>
          <a:lstStyle/>
          <a:p>
            <a:pPr marL="0" indent="0" algn="ctr">
              <a:buNone/>
            </a:pPr>
            <a:r>
              <a:rPr lang="en-GB" sz="4000" dirty="0">
                <a:latin typeface="Arial Rounded MT Bold" panose="020F0704030504030204" pitchFamily="34" charset="0"/>
              </a:rPr>
              <a:t>When might we need to use negative numbers?</a:t>
            </a: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56240" y="4367214"/>
            <a:ext cx="1905000" cy="18764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a:extLst>
              <a:ext uri="{FF2B5EF4-FFF2-40B4-BE49-F238E27FC236}">
                <a16:creationId xmlns:a16="http://schemas.microsoft.com/office/drawing/2014/main" id="{8ADE0B27-6CFE-C147-B5A7-2765FC689410}"/>
              </a:ext>
            </a:extLst>
          </p:cNvPr>
          <p:cNvSpPr txBox="1"/>
          <p:nvPr/>
        </p:nvSpPr>
        <p:spPr>
          <a:xfrm>
            <a:off x="2135560" y="1916832"/>
            <a:ext cx="6192688" cy="2831544"/>
          </a:xfrm>
          <a:prstGeom prst="rect">
            <a:avLst/>
          </a:prstGeom>
          <a:noFill/>
        </p:spPr>
        <p:txBody>
          <a:bodyPr wrap="square" rtlCol="0">
            <a:spAutoFit/>
          </a:bodyPr>
          <a:lstStyle/>
          <a:p>
            <a:r>
              <a:rPr lang="en-US" sz="3200" dirty="0">
                <a:latin typeface="Arial Rounded MT Bold" panose="020F0704030504030204" pitchFamily="34" charset="77"/>
              </a:rPr>
              <a:t>Money</a:t>
            </a:r>
          </a:p>
          <a:p>
            <a:endParaRPr lang="en-US" sz="3200" dirty="0">
              <a:latin typeface="Arial Rounded MT Bold" panose="020F0704030504030204" pitchFamily="34" charset="77"/>
            </a:endParaRPr>
          </a:p>
          <a:p>
            <a:r>
              <a:rPr lang="en-US" sz="3200" dirty="0">
                <a:latin typeface="Arial Rounded MT Bold" panose="020F0704030504030204" pitchFamily="34" charset="77"/>
              </a:rPr>
              <a:t>Temperature</a:t>
            </a:r>
          </a:p>
          <a:p>
            <a:endParaRPr lang="en-US" sz="3200" dirty="0">
              <a:latin typeface="Arial Rounded MT Bold" panose="020F0704030504030204" pitchFamily="34" charset="77"/>
            </a:endParaRPr>
          </a:p>
          <a:p>
            <a:r>
              <a:rPr lang="en-US" sz="3200" dirty="0">
                <a:latin typeface="Arial Rounded MT Bold" panose="020F0704030504030204" pitchFamily="34" charset="77"/>
              </a:rPr>
              <a:t>Sea level </a:t>
            </a:r>
          </a:p>
          <a:p>
            <a:endParaRPr lang="en-US" dirty="0"/>
          </a:p>
        </p:txBody>
      </p:sp>
    </p:spTree>
    <p:extLst>
      <p:ext uri="{BB962C8B-B14F-4D97-AF65-F5344CB8AC3E}">
        <p14:creationId xmlns:p14="http://schemas.microsoft.com/office/powerpoint/2010/main" val="2360295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AD9968-6B32-0F4B-A237-4F26052EB3F4}"/>
              </a:ext>
            </a:extLst>
          </p:cNvPr>
          <p:cNvSpPr>
            <a:spLocks noGrp="1"/>
          </p:cNvSpPr>
          <p:nvPr>
            <p:ph type="title"/>
          </p:nvPr>
        </p:nvSpPr>
        <p:spPr/>
        <p:txBody>
          <a:bodyPr/>
          <a:lstStyle/>
          <a:p>
            <a:r>
              <a:rPr lang="en-US" dirty="0">
                <a:latin typeface="Arial Rounded MT Bold" panose="020F0704030504030204" pitchFamily="34" charset="77"/>
              </a:rPr>
              <a:t>4 – 7 = </a:t>
            </a:r>
          </a:p>
        </p:txBody>
      </p:sp>
      <p:pic>
        <p:nvPicPr>
          <p:cNvPr id="4" name="Picture 3">
            <a:extLst>
              <a:ext uri="{FF2B5EF4-FFF2-40B4-BE49-F238E27FC236}">
                <a16:creationId xmlns:a16="http://schemas.microsoft.com/office/drawing/2014/main" id="{4D54C0E9-2B12-F149-92F0-D364D0C2C7D9}"/>
              </a:ext>
            </a:extLst>
          </p:cNvPr>
          <p:cNvPicPr>
            <a:picLocks noChangeAspect="1"/>
          </p:cNvPicPr>
          <p:nvPr/>
        </p:nvPicPr>
        <p:blipFill>
          <a:blip r:embed="rId2"/>
          <a:stretch>
            <a:fillRect/>
          </a:stretch>
        </p:blipFill>
        <p:spPr>
          <a:xfrm>
            <a:off x="1524001" y="3506072"/>
            <a:ext cx="9036497" cy="896181"/>
          </a:xfrm>
          <a:prstGeom prst="rect">
            <a:avLst/>
          </a:prstGeom>
        </p:spPr>
      </p:pic>
      <p:sp>
        <p:nvSpPr>
          <p:cNvPr id="3" name="TextBox 2">
            <a:extLst>
              <a:ext uri="{FF2B5EF4-FFF2-40B4-BE49-F238E27FC236}">
                <a16:creationId xmlns:a16="http://schemas.microsoft.com/office/drawing/2014/main" id="{E1042A8E-9D79-D841-82C5-F29819A91FB4}"/>
              </a:ext>
            </a:extLst>
          </p:cNvPr>
          <p:cNvSpPr txBox="1"/>
          <p:nvPr/>
        </p:nvSpPr>
        <p:spPr>
          <a:xfrm>
            <a:off x="1847528" y="1268761"/>
            <a:ext cx="8568952" cy="1200329"/>
          </a:xfrm>
          <a:prstGeom prst="rect">
            <a:avLst/>
          </a:prstGeom>
          <a:noFill/>
        </p:spPr>
        <p:txBody>
          <a:bodyPr wrap="square" rtlCol="0">
            <a:spAutoFit/>
          </a:bodyPr>
          <a:lstStyle/>
          <a:p>
            <a:r>
              <a:rPr lang="en-US" dirty="0">
                <a:latin typeface="Arial Rounded MT Bold" panose="020F0704030504030204" pitchFamily="34" charset="77"/>
              </a:rPr>
              <a:t>Question we have here is a subtraction. The first number is smaller than the second number this means that we are going to have an answer which is negative. </a:t>
            </a:r>
          </a:p>
          <a:p>
            <a:r>
              <a:rPr lang="en-US" dirty="0">
                <a:latin typeface="Arial Rounded MT Bold" panose="020F0704030504030204" pitchFamily="34" charset="77"/>
              </a:rPr>
              <a:t>A number line is a great way to visually see how to answer the question.</a:t>
            </a:r>
          </a:p>
        </p:txBody>
      </p:sp>
      <p:sp>
        <p:nvSpPr>
          <p:cNvPr id="5" name="TextBox 4">
            <a:extLst>
              <a:ext uri="{FF2B5EF4-FFF2-40B4-BE49-F238E27FC236}">
                <a16:creationId xmlns:a16="http://schemas.microsoft.com/office/drawing/2014/main" id="{621AC703-0B6B-8246-84AD-310C9884F423}"/>
              </a:ext>
            </a:extLst>
          </p:cNvPr>
          <p:cNvSpPr txBox="1"/>
          <p:nvPr/>
        </p:nvSpPr>
        <p:spPr>
          <a:xfrm>
            <a:off x="9835852" y="4217586"/>
            <a:ext cx="360040" cy="369332"/>
          </a:xfrm>
          <a:prstGeom prst="rect">
            <a:avLst/>
          </a:prstGeom>
          <a:noFill/>
        </p:spPr>
        <p:txBody>
          <a:bodyPr wrap="square" rtlCol="0">
            <a:spAutoFit/>
          </a:bodyPr>
          <a:lstStyle/>
          <a:p>
            <a:r>
              <a:rPr lang="en-US" dirty="0">
                <a:latin typeface="Arial Rounded MT Bold" panose="020F0704030504030204" pitchFamily="34" charset="77"/>
              </a:rPr>
              <a:t>4</a:t>
            </a:r>
          </a:p>
        </p:txBody>
      </p:sp>
      <p:sp>
        <p:nvSpPr>
          <p:cNvPr id="6" name="Block Arc 5">
            <a:extLst>
              <a:ext uri="{FF2B5EF4-FFF2-40B4-BE49-F238E27FC236}">
                <a16:creationId xmlns:a16="http://schemas.microsoft.com/office/drawing/2014/main" id="{7C6AB5E4-FC82-C742-B9F3-95B17C4CD333}"/>
              </a:ext>
            </a:extLst>
          </p:cNvPr>
          <p:cNvSpPr/>
          <p:nvPr/>
        </p:nvSpPr>
        <p:spPr>
          <a:xfrm>
            <a:off x="9480376" y="3321406"/>
            <a:ext cx="535496" cy="608149"/>
          </a:xfrm>
          <a:prstGeom prst="blockArc">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tx1"/>
              </a:solidFill>
            </a:endParaRPr>
          </a:p>
        </p:txBody>
      </p:sp>
      <p:sp>
        <p:nvSpPr>
          <p:cNvPr id="7" name="Block Arc 6">
            <a:extLst>
              <a:ext uri="{FF2B5EF4-FFF2-40B4-BE49-F238E27FC236}">
                <a16:creationId xmlns:a16="http://schemas.microsoft.com/office/drawing/2014/main" id="{C07BCD72-15CD-2E44-B9AE-E4F5D1F04928}"/>
              </a:ext>
            </a:extLst>
          </p:cNvPr>
          <p:cNvSpPr/>
          <p:nvPr/>
        </p:nvSpPr>
        <p:spPr>
          <a:xfrm>
            <a:off x="9131594" y="3321405"/>
            <a:ext cx="535496" cy="608149"/>
          </a:xfrm>
          <a:prstGeom prst="blockArc">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tx1"/>
              </a:solidFill>
            </a:endParaRPr>
          </a:p>
        </p:txBody>
      </p:sp>
      <p:sp>
        <p:nvSpPr>
          <p:cNvPr id="8" name="Block Arc 7">
            <a:extLst>
              <a:ext uri="{FF2B5EF4-FFF2-40B4-BE49-F238E27FC236}">
                <a16:creationId xmlns:a16="http://schemas.microsoft.com/office/drawing/2014/main" id="{ACF85142-E696-CE42-8BB4-F310448AFC65}"/>
              </a:ext>
            </a:extLst>
          </p:cNvPr>
          <p:cNvSpPr/>
          <p:nvPr/>
        </p:nvSpPr>
        <p:spPr>
          <a:xfrm>
            <a:off x="8668003" y="3330220"/>
            <a:ext cx="535496" cy="608149"/>
          </a:xfrm>
          <a:prstGeom prst="blockArc">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tx1"/>
              </a:solidFill>
            </a:endParaRPr>
          </a:p>
        </p:txBody>
      </p:sp>
      <p:sp>
        <p:nvSpPr>
          <p:cNvPr id="9" name="Block Arc 8">
            <a:extLst>
              <a:ext uri="{FF2B5EF4-FFF2-40B4-BE49-F238E27FC236}">
                <a16:creationId xmlns:a16="http://schemas.microsoft.com/office/drawing/2014/main" id="{80F93CF6-A895-C448-B0AC-040DD9A45758}"/>
              </a:ext>
            </a:extLst>
          </p:cNvPr>
          <p:cNvSpPr/>
          <p:nvPr/>
        </p:nvSpPr>
        <p:spPr>
          <a:xfrm>
            <a:off x="8271250" y="3351930"/>
            <a:ext cx="535496" cy="608149"/>
          </a:xfrm>
          <a:prstGeom prst="blockArc">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tx1"/>
              </a:solidFill>
            </a:endParaRPr>
          </a:p>
        </p:txBody>
      </p:sp>
      <p:sp>
        <p:nvSpPr>
          <p:cNvPr id="10" name="Block Arc 9">
            <a:extLst>
              <a:ext uri="{FF2B5EF4-FFF2-40B4-BE49-F238E27FC236}">
                <a16:creationId xmlns:a16="http://schemas.microsoft.com/office/drawing/2014/main" id="{3D54C5A9-255F-7647-9877-4B128F9618DB}"/>
              </a:ext>
            </a:extLst>
          </p:cNvPr>
          <p:cNvSpPr/>
          <p:nvPr/>
        </p:nvSpPr>
        <p:spPr>
          <a:xfrm>
            <a:off x="7922468" y="3373640"/>
            <a:ext cx="535496" cy="608149"/>
          </a:xfrm>
          <a:prstGeom prst="blockArc">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tx1"/>
              </a:solidFill>
            </a:endParaRPr>
          </a:p>
        </p:txBody>
      </p:sp>
      <p:sp>
        <p:nvSpPr>
          <p:cNvPr id="11" name="Block Arc 10">
            <a:extLst>
              <a:ext uri="{FF2B5EF4-FFF2-40B4-BE49-F238E27FC236}">
                <a16:creationId xmlns:a16="http://schemas.microsoft.com/office/drawing/2014/main" id="{355A3B2D-C723-B54D-A2C0-414121F9B2BB}"/>
              </a:ext>
            </a:extLst>
          </p:cNvPr>
          <p:cNvSpPr/>
          <p:nvPr/>
        </p:nvSpPr>
        <p:spPr>
          <a:xfrm>
            <a:off x="7537378" y="3406832"/>
            <a:ext cx="535496" cy="608149"/>
          </a:xfrm>
          <a:prstGeom prst="blockArc">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tx1"/>
              </a:solidFill>
            </a:endParaRPr>
          </a:p>
        </p:txBody>
      </p:sp>
      <p:sp>
        <p:nvSpPr>
          <p:cNvPr id="12" name="Block Arc 11">
            <a:extLst>
              <a:ext uri="{FF2B5EF4-FFF2-40B4-BE49-F238E27FC236}">
                <a16:creationId xmlns:a16="http://schemas.microsoft.com/office/drawing/2014/main" id="{73F2D723-452A-504D-975F-3CE4FEA35BDD}"/>
              </a:ext>
            </a:extLst>
          </p:cNvPr>
          <p:cNvSpPr/>
          <p:nvPr/>
        </p:nvSpPr>
        <p:spPr>
          <a:xfrm>
            <a:off x="7152288" y="3406832"/>
            <a:ext cx="535496" cy="608149"/>
          </a:xfrm>
          <a:prstGeom prst="blockArc">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tx1"/>
              </a:solidFill>
            </a:endParaRPr>
          </a:p>
        </p:txBody>
      </p:sp>
      <p:sp>
        <p:nvSpPr>
          <p:cNvPr id="14" name="TextBox 13">
            <a:extLst>
              <a:ext uri="{FF2B5EF4-FFF2-40B4-BE49-F238E27FC236}">
                <a16:creationId xmlns:a16="http://schemas.microsoft.com/office/drawing/2014/main" id="{1A0FAB58-386E-8249-ABBA-9CEFDC209C85}"/>
              </a:ext>
            </a:extLst>
          </p:cNvPr>
          <p:cNvSpPr txBox="1"/>
          <p:nvPr/>
        </p:nvSpPr>
        <p:spPr>
          <a:xfrm>
            <a:off x="6965546" y="4190832"/>
            <a:ext cx="572245" cy="369332"/>
          </a:xfrm>
          <a:prstGeom prst="rect">
            <a:avLst/>
          </a:prstGeom>
          <a:noFill/>
        </p:spPr>
        <p:txBody>
          <a:bodyPr wrap="square" rtlCol="0">
            <a:spAutoFit/>
          </a:bodyPr>
          <a:lstStyle/>
          <a:p>
            <a:r>
              <a:rPr lang="en-US" dirty="0">
                <a:latin typeface="Arial Rounded MT Bold" panose="020F0704030504030204" pitchFamily="34" charset="77"/>
              </a:rPr>
              <a:t>-3</a:t>
            </a:r>
          </a:p>
        </p:txBody>
      </p:sp>
      <p:sp>
        <p:nvSpPr>
          <p:cNvPr id="15" name="TextBox 14">
            <a:extLst>
              <a:ext uri="{FF2B5EF4-FFF2-40B4-BE49-F238E27FC236}">
                <a16:creationId xmlns:a16="http://schemas.microsoft.com/office/drawing/2014/main" id="{8486E077-C292-E94A-AD66-55E660D63A1E}"/>
              </a:ext>
            </a:extLst>
          </p:cNvPr>
          <p:cNvSpPr txBox="1"/>
          <p:nvPr/>
        </p:nvSpPr>
        <p:spPr>
          <a:xfrm>
            <a:off x="8271251" y="2787076"/>
            <a:ext cx="572245" cy="369332"/>
          </a:xfrm>
          <a:prstGeom prst="rect">
            <a:avLst/>
          </a:prstGeom>
          <a:noFill/>
        </p:spPr>
        <p:txBody>
          <a:bodyPr wrap="square" rtlCol="0">
            <a:spAutoFit/>
          </a:bodyPr>
          <a:lstStyle/>
          <a:p>
            <a:r>
              <a:rPr lang="en-US" dirty="0">
                <a:latin typeface="Arial Rounded MT Bold" panose="020F0704030504030204" pitchFamily="34" charset="77"/>
              </a:rPr>
              <a:t>-7</a:t>
            </a:r>
          </a:p>
        </p:txBody>
      </p:sp>
      <p:sp>
        <p:nvSpPr>
          <p:cNvPr id="16" name="TextBox 15">
            <a:extLst>
              <a:ext uri="{FF2B5EF4-FFF2-40B4-BE49-F238E27FC236}">
                <a16:creationId xmlns:a16="http://schemas.microsoft.com/office/drawing/2014/main" id="{D89A09B5-DE16-A64D-9F4C-D2971D6AC326}"/>
              </a:ext>
            </a:extLst>
          </p:cNvPr>
          <p:cNvSpPr txBox="1"/>
          <p:nvPr/>
        </p:nvSpPr>
        <p:spPr>
          <a:xfrm>
            <a:off x="2207568" y="4874951"/>
            <a:ext cx="8003232" cy="1200329"/>
          </a:xfrm>
          <a:prstGeom prst="rect">
            <a:avLst/>
          </a:prstGeom>
          <a:noFill/>
        </p:spPr>
        <p:txBody>
          <a:bodyPr wrap="square" rtlCol="0">
            <a:spAutoFit/>
          </a:bodyPr>
          <a:lstStyle/>
          <a:p>
            <a:r>
              <a:rPr lang="en-US" dirty="0">
                <a:latin typeface="Arial Rounded MT Bold" panose="020F0704030504030204" pitchFamily="34" charset="77"/>
              </a:rPr>
              <a:t>From the number line you can see I have started on four and made 7 jumps backwards on the number line. You will notice I passed 0. Some children find it helpful with negative numbers to count back to 0 (in this case 4-4) then taking the additional amount (the other 3). </a:t>
            </a:r>
          </a:p>
        </p:txBody>
      </p:sp>
      <p:sp>
        <p:nvSpPr>
          <p:cNvPr id="17" name="TextBox 16">
            <a:extLst>
              <a:ext uri="{FF2B5EF4-FFF2-40B4-BE49-F238E27FC236}">
                <a16:creationId xmlns:a16="http://schemas.microsoft.com/office/drawing/2014/main" id="{5EDE1768-A6E6-F842-A2A5-D2871BCDE282}"/>
              </a:ext>
            </a:extLst>
          </p:cNvPr>
          <p:cNvSpPr txBox="1"/>
          <p:nvPr/>
        </p:nvSpPr>
        <p:spPr>
          <a:xfrm>
            <a:off x="8258977" y="4225319"/>
            <a:ext cx="360040" cy="369332"/>
          </a:xfrm>
          <a:prstGeom prst="rect">
            <a:avLst/>
          </a:prstGeom>
          <a:noFill/>
        </p:spPr>
        <p:txBody>
          <a:bodyPr wrap="square" rtlCol="0">
            <a:spAutoFit/>
          </a:bodyPr>
          <a:lstStyle/>
          <a:p>
            <a:r>
              <a:rPr lang="en-US" dirty="0">
                <a:latin typeface="Arial Rounded MT Bold" panose="020F0704030504030204" pitchFamily="34" charset="77"/>
              </a:rPr>
              <a:t>0</a:t>
            </a:r>
          </a:p>
        </p:txBody>
      </p:sp>
    </p:spTree>
    <p:extLst>
      <p:ext uri="{BB962C8B-B14F-4D97-AF65-F5344CB8AC3E}">
        <p14:creationId xmlns:p14="http://schemas.microsoft.com/office/powerpoint/2010/main" val="38487567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AD9968-6B32-0F4B-A237-4F26052EB3F4}"/>
              </a:ext>
            </a:extLst>
          </p:cNvPr>
          <p:cNvSpPr>
            <a:spLocks noGrp="1"/>
          </p:cNvSpPr>
          <p:nvPr>
            <p:ph type="title"/>
          </p:nvPr>
        </p:nvSpPr>
        <p:spPr>
          <a:xfrm>
            <a:off x="1371600" y="685800"/>
            <a:ext cx="9601200" cy="896181"/>
          </a:xfrm>
        </p:spPr>
        <p:txBody>
          <a:bodyPr/>
          <a:lstStyle/>
          <a:p>
            <a:r>
              <a:rPr lang="en-US" dirty="0">
                <a:latin typeface="Arial Rounded MT Bold" panose="020F0704030504030204" pitchFamily="34" charset="77"/>
              </a:rPr>
              <a:t>-4 – 6 = </a:t>
            </a:r>
          </a:p>
        </p:txBody>
      </p:sp>
      <p:pic>
        <p:nvPicPr>
          <p:cNvPr id="4" name="Picture 3">
            <a:extLst>
              <a:ext uri="{FF2B5EF4-FFF2-40B4-BE49-F238E27FC236}">
                <a16:creationId xmlns:a16="http://schemas.microsoft.com/office/drawing/2014/main" id="{4D54C0E9-2B12-F149-92F0-D364D0C2C7D9}"/>
              </a:ext>
            </a:extLst>
          </p:cNvPr>
          <p:cNvPicPr>
            <a:picLocks noChangeAspect="1"/>
          </p:cNvPicPr>
          <p:nvPr/>
        </p:nvPicPr>
        <p:blipFill>
          <a:blip r:embed="rId2"/>
          <a:stretch>
            <a:fillRect/>
          </a:stretch>
        </p:blipFill>
        <p:spPr>
          <a:xfrm>
            <a:off x="1524001" y="3506072"/>
            <a:ext cx="9036497" cy="896181"/>
          </a:xfrm>
          <a:prstGeom prst="rect">
            <a:avLst/>
          </a:prstGeom>
        </p:spPr>
      </p:pic>
      <p:sp>
        <p:nvSpPr>
          <p:cNvPr id="5" name="Block Arc 4">
            <a:extLst>
              <a:ext uri="{FF2B5EF4-FFF2-40B4-BE49-F238E27FC236}">
                <a16:creationId xmlns:a16="http://schemas.microsoft.com/office/drawing/2014/main" id="{94086199-F4C1-1743-B962-9C9C9F574F7A}"/>
              </a:ext>
            </a:extLst>
          </p:cNvPr>
          <p:cNvSpPr/>
          <p:nvPr/>
        </p:nvSpPr>
        <p:spPr>
          <a:xfrm>
            <a:off x="9472503" y="3429000"/>
            <a:ext cx="535496" cy="608149"/>
          </a:xfrm>
          <a:prstGeom prst="blockArc">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tx1"/>
              </a:solidFill>
            </a:endParaRPr>
          </a:p>
        </p:txBody>
      </p:sp>
      <p:sp>
        <p:nvSpPr>
          <p:cNvPr id="6" name="Block Arc 5">
            <a:extLst>
              <a:ext uri="{FF2B5EF4-FFF2-40B4-BE49-F238E27FC236}">
                <a16:creationId xmlns:a16="http://schemas.microsoft.com/office/drawing/2014/main" id="{DCC4CFB7-9D5C-BD48-B60B-97625FD94067}"/>
              </a:ext>
            </a:extLst>
          </p:cNvPr>
          <p:cNvSpPr/>
          <p:nvPr/>
        </p:nvSpPr>
        <p:spPr>
          <a:xfrm>
            <a:off x="8324115" y="3446971"/>
            <a:ext cx="535496" cy="608149"/>
          </a:xfrm>
          <a:prstGeom prst="blockArc">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tx1"/>
              </a:solidFill>
            </a:endParaRPr>
          </a:p>
        </p:txBody>
      </p:sp>
      <p:sp>
        <p:nvSpPr>
          <p:cNvPr id="7" name="Block Arc 6">
            <a:extLst>
              <a:ext uri="{FF2B5EF4-FFF2-40B4-BE49-F238E27FC236}">
                <a16:creationId xmlns:a16="http://schemas.microsoft.com/office/drawing/2014/main" id="{946F2EC8-CC92-5F41-A7D9-1B683961B841}"/>
              </a:ext>
            </a:extLst>
          </p:cNvPr>
          <p:cNvSpPr/>
          <p:nvPr/>
        </p:nvSpPr>
        <p:spPr>
          <a:xfrm>
            <a:off x="8666867" y="3428378"/>
            <a:ext cx="535496" cy="608149"/>
          </a:xfrm>
          <a:prstGeom prst="blockArc">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tx1"/>
              </a:solidFill>
            </a:endParaRPr>
          </a:p>
        </p:txBody>
      </p:sp>
      <p:sp>
        <p:nvSpPr>
          <p:cNvPr id="8" name="Block Arc 7">
            <a:extLst>
              <a:ext uri="{FF2B5EF4-FFF2-40B4-BE49-F238E27FC236}">
                <a16:creationId xmlns:a16="http://schemas.microsoft.com/office/drawing/2014/main" id="{8D6F142C-1A4B-AF45-8D34-E8D645D96349}"/>
              </a:ext>
            </a:extLst>
          </p:cNvPr>
          <p:cNvSpPr/>
          <p:nvPr/>
        </p:nvSpPr>
        <p:spPr>
          <a:xfrm>
            <a:off x="9052355" y="3429622"/>
            <a:ext cx="535496" cy="608149"/>
          </a:xfrm>
          <a:prstGeom prst="blockArc">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tx1"/>
              </a:solidFill>
            </a:endParaRPr>
          </a:p>
        </p:txBody>
      </p:sp>
      <p:sp>
        <p:nvSpPr>
          <p:cNvPr id="9" name="Block Arc 8">
            <a:extLst>
              <a:ext uri="{FF2B5EF4-FFF2-40B4-BE49-F238E27FC236}">
                <a16:creationId xmlns:a16="http://schemas.microsoft.com/office/drawing/2014/main" id="{B3CD7808-E930-F041-9867-B26097410959}"/>
              </a:ext>
            </a:extLst>
          </p:cNvPr>
          <p:cNvSpPr/>
          <p:nvPr/>
        </p:nvSpPr>
        <p:spPr>
          <a:xfrm>
            <a:off x="7537378" y="3406832"/>
            <a:ext cx="535496" cy="608149"/>
          </a:xfrm>
          <a:prstGeom prst="blockArc">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tx1"/>
              </a:solidFill>
            </a:endParaRPr>
          </a:p>
        </p:txBody>
      </p:sp>
      <p:sp>
        <p:nvSpPr>
          <p:cNvPr id="10" name="Block Arc 9">
            <a:extLst>
              <a:ext uri="{FF2B5EF4-FFF2-40B4-BE49-F238E27FC236}">
                <a16:creationId xmlns:a16="http://schemas.microsoft.com/office/drawing/2014/main" id="{222DE8D1-1183-6848-BC75-DC7B2D22BEBF}"/>
              </a:ext>
            </a:extLst>
          </p:cNvPr>
          <p:cNvSpPr/>
          <p:nvPr/>
        </p:nvSpPr>
        <p:spPr>
          <a:xfrm>
            <a:off x="7924059" y="3406831"/>
            <a:ext cx="535496" cy="608149"/>
          </a:xfrm>
          <a:prstGeom prst="blockArc">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tx1"/>
              </a:solidFill>
            </a:endParaRPr>
          </a:p>
        </p:txBody>
      </p:sp>
      <p:sp>
        <p:nvSpPr>
          <p:cNvPr id="3" name="TextBox 2">
            <a:extLst>
              <a:ext uri="{FF2B5EF4-FFF2-40B4-BE49-F238E27FC236}">
                <a16:creationId xmlns:a16="http://schemas.microsoft.com/office/drawing/2014/main" id="{AF54877E-D86B-9348-B0C6-B8795179A767}"/>
              </a:ext>
            </a:extLst>
          </p:cNvPr>
          <p:cNvSpPr txBox="1"/>
          <p:nvPr/>
        </p:nvSpPr>
        <p:spPr>
          <a:xfrm>
            <a:off x="1414130" y="1754372"/>
            <a:ext cx="9441712" cy="923330"/>
          </a:xfrm>
          <a:prstGeom prst="rect">
            <a:avLst/>
          </a:prstGeom>
          <a:noFill/>
        </p:spPr>
        <p:txBody>
          <a:bodyPr wrap="square" rtlCol="0">
            <a:spAutoFit/>
          </a:bodyPr>
          <a:lstStyle/>
          <a:p>
            <a:r>
              <a:rPr lang="en-US" dirty="0"/>
              <a:t>You will notice that this sum already starts with a negative number (-4). Because we are subtracting, this means we will not be passing 0. When using a number line, we still use the same method. </a:t>
            </a:r>
          </a:p>
        </p:txBody>
      </p:sp>
      <p:sp>
        <p:nvSpPr>
          <p:cNvPr id="11" name="TextBox 10">
            <a:extLst>
              <a:ext uri="{FF2B5EF4-FFF2-40B4-BE49-F238E27FC236}">
                <a16:creationId xmlns:a16="http://schemas.microsoft.com/office/drawing/2014/main" id="{B20A0A1A-768A-BE49-81AA-6CE42D6FEC98}"/>
              </a:ext>
            </a:extLst>
          </p:cNvPr>
          <p:cNvSpPr txBox="1"/>
          <p:nvPr/>
        </p:nvSpPr>
        <p:spPr>
          <a:xfrm>
            <a:off x="9750056" y="4263656"/>
            <a:ext cx="425302" cy="369332"/>
          </a:xfrm>
          <a:prstGeom prst="rect">
            <a:avLst/>
          </a:prstGeom>
          <a:noFill/>
        </p:spPr>
        <p:txBody>
          <a:bodyPr wrap="square" rtlCol="0">
            <a:spAutoFit/>
          </a:bodyPr>
          <a:lstStyle/>
          <a:p>
            <a:r>
              <a:rPr lang="en-US" dirty="0"/>
              <a:t>-4</a:t>
            </a:r>
          </a:p>
        </p:txBody>
      </p:sp>
      <p:sp>
        <p:nvSpPr>
          <p:cNvPr id="12" name="TextBox 11">
            <a:extLst>
              <a:ext uri="{FF2B5EF4-FFF2-40B4-BE49-F238E27FC236}">
                <a16:creationId xmlns:a16="http://schemas.microsoft.com/office/drawing/2014/main" id="{A39203CC-F72E-4644-B0A4-61990328BD72}"/>
              </a:ext>
            </a:extLst>
          </p:cNvPr>
          <p:cNvSpPr txBox="1"/>
          <p:nvPr/>
        </p:nvSpPr>
        <p:spPr>
          <a:xfrm>
            <a:off x="8591863" y="2780486"/>
            <a:ext cx="425302" cy="369332"/>
          </a:xfrm>
          <a:prstGeom prst="rect">
            <a:avLst/>
          </a:prstGeom>
          <a:noFill/>
        </p:spPr>
        <p:txBody>
          <a:bodyPr wrap="square" rtlCol="0">
            <a:spAutoFit/>
          </a:bodyPr>
          <a:lstStyle/>
          <a:p>
            <a:r>
              <a:rPr lang="en-US" dirty="0"/>
              <a:t>- 6 </a:t>
            </a:r>
          </a:p>
        </p:txBody>
      </p:sp>
      <p:sp>
        <p:nvSpPr>
          <p:cNvPr id="13" name="TextBox 12">
            <a:extLst>
              <a:ext uri="{FF2B5EF4-FFF2-40B4-BE49-F238E27FC236}">
                <a16:creationId xmlns:a16="http://schemas.microsoft.com/office/drawing/2014/main" id="{7494F3C8-E7D6-384B-8596-F6C25C10A0DC}"/>
              </a:ext>
            </a:extLst>
          </p:cNvPr>
          <p:cNvSpPr txBox="1"/>
          <p:nvPr/>
        </p:nvSpPr>
        <p:spPr>
          <a:xfrm>
            <a:off x="7365213" y="4217587"/>
            <a:ext cx="658042" cy="369332"/>
          </a:xfrm>
          <a:prstGeom prst="rect">
            <a:avLst/>
          </a:prstGeom>
          <a:noFill/>
        </p:spPr>
        <p:txBody>
          <a:bodyPr wrap="square" rtlCol="0">
            <a:spAutoFit/>
          </a:bodyPr>
          <a:lstStyle/>
          <a:p>
            <a:r>
              <a:rPr lang="en-US" dirty="0"/>
              <a:t>-10</a:t>
            </a:r>
          </a:p>
        </p:txBody>
      </p:sp>
      <p:sp>
        <p:nvSpPr>
          <p:cNvPr id="14" name="TextBox 13">
            <a:extLst>
              <a:ext uri="{FF2B5EF4-FFF2-40B4-BE49-F238E27FC236}">
                <a16:creationId xmlns:a16="http://schemas.microsoft.com/office/drawing/2014/main" id="{E5B0D4A1-C563-DF43-9D77-1AED4924D6B0}"/>
              </a:ext>
            </a:extLst>
          </p:cNvPr>
          <p:cNvSpPr txBox="1"/>
          <p:nvPr/>
        </p:nvSpPr>
        <p:spPr>
          <a:xfrm>
            <a:off x="1371600" y="5298434"/>
            <a:ext cx="9441712" cy="369332"/>
          </a:xfrm>
          <a:prstGeom prst="rect">
            <a:avLst/>
          </a:prstGeom>
          <a:noFill/>
        </p:spPr>
        <p:txBody>
          <a:bodyPr wrap="square" rtlCol="0">
            <a:spAutoFit/>
          </a:bodyPr>
          <a:lstStyle/>
          <a:p>
            <a:r>
              <a:rPr lang="en-US" dirty="0"/>
              <a:t>We start by putting -4 on the number line. Then, we count back 6 times to reach -10.</a:t>
            </a:r>
          </a:p>
        </p:txBody>
      </p:sp>
    </p:spTree>
    <p:extLst>
      <p:ext uri="{BB962C8B-B14F-4D97-AF65-F5344CB8AC3E}">
        <p14:creationId xmlns:p14="http://schemas.microsoft.com/office/powerpoint/2010/main" val="31263136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0" y="0"/>
            <a:ext cx="9144000" cy="6858000"/>
          </a:xfrm>
        </p:spPr>
        <p:txBody>
          <a:bodyPr>
            <a:noAutofit/>
          </a:bodyPr>
          <a:lstStyle/>
          <a:p>
            <a:pPr marL="0" indent="0" algn="ctr">
              <a:buNone/>
            </a:pPr>
            <a:endParaRPr lang="en-GB" dirty="0">
              <a:latin typeface="Arial Rounded MT Bold" panose="020F0704030504030204" pitchFamily="34" charset="0"/>
            </a:endParaRPr>
          </a:p>
          <a:p>
            <a:pPr marL="0" indent="0">
              <a:buNone/>
            </a:pPr>
            <a:endParaRPr lang="en-GB" dirty="0">
              <a:latin typeface="Arial Rounded MT Bold" panose="020F0704030504030204" pitchFamily="34" charset="0"/>
            </a:endParaRPr>
          </a:p>
          <a:p>
            <a:pPr marL="0" indent="0">
              <a:buNone/>
            </a:pPr>
            <a:r>
              <a:rPr lang="en-GB" sz="3200" dirty="0">
                <a:latin typeface="Arial Rounded MT Bold" panose="020F0704030504030204" pitchFamily="34" charset="0"/>
              </a:rPr>
              <a:t>Remember to</a:t>
            </a:r>
          </a:p>
          <a:p>
            <a:r>
              <a:rPr lang="en-GB" sz="3200" dirty="0">
                <a:latin typeface="Arial Rounded MT Bold" panose="020F0704030504030204" pitchFamily="34" charset="0"/>
              </a:rPr>
              <a:t>put the first number on the number</a:t>
            </a:r>
          </a:p>
          <a:p>
            <a:pPr marL="0" indent="0">
              <a:buNone/>
            </a:pPr>
            <a:r>
              <a:rPr lang="en-GB" sz="3200" dirty="0">
                <a:latin typeface="Arial Rounded MT Bold" panose="020F0704030504030204" pitchFamily="34" charset="0"/>
              </a:rPr>
              <a:t>    line.</a:t>
            </a:r>
          </a:p>
          <a:p>
            <a:r>
              <a:rPr lang="en-GB" sz="3200" dirty="0">
                <a:latin typeface="Arial Rounded MT Bold" panose="020F0704030504030204" pitchFamily="34" charset="0"/>
              </a:rPr>
              <a:t>count backwards until I reach the number that I am subtracting.</a:t>
            </a:r>
          </a:p>
          <a:p>
            <a:r>
              <a:rPr lang="en-GB" sz="3200" dirty="0">
                <a:latin typeface="Arial Rounded MT Bold" panose="020F0704030504030204" pitchFamily="34" charset="0"/>
              </a:rPr>
              <a:t>know that the difference is the gap between them.</a:t>
            </a:r>
          </a:p>
          <a:p>
            <a:pPr marL="0" indent="0">
              <a:buNone/>
            </a:pPr>
            <a:endParaRPr lang="en-GB" dirty="0">
              <a:latin typeface="Arial Rounded MT Bold" panose="020F0704030504030204" pitchFamily="34" charset="0"/>
            </a:endParaRPr>
          </a:p>
        </p:txBody>
      </p:sp>
      <p:pic>
        <p:nvPicPr>
          <p:cNvPr id="3074" name="Picture 2" descr="Image result for negative numbe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141187" y="656692"/>
            <a:ext cx="1053626" cy="55446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662996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D54C0E9-2B12-F149-92F0-D364D0C2C7D9}"/>
              </a:ext>
            </a:extLst>
          </p:cNvPr>
          <p:cNvPicPr>
            <a:picLocks noChangeAspect="1"/>
          </p:cNvPicPr>
          <p:nvPr/>
        </p:nvPicPr>
        <p:blipFill>
          <a:blip r:embed="rId2"/>
          <a:stretch>
            <a:fillRect/>
          </a:stretch>
        </p:blipFill>
        <p:spPr>
          <a:xfrm>
            <a:off x="1577751" y="661272"/>
            <a:ext cx="9979763" cy="989728"/>
          </a:xfrm>
          <a:prstGeom prst="rect">
            <a:avLst/>
          </a:prstGeom>
        </p:spPr>
      </p:pic>
      <p:pic>
        <p:nvPicPr>
          <p:cNvPr id="7" name="Picture 6">
            <a:extLst>
              <a:ext uri="{FF2B5EF4-FFF2-40B4-BE49-F238E27FC236}">
                <a16:creationId xmlns:a16="http://schemas.microsoft.com/office/drawing/2014/main" id="{42713F9E-66C6-844C-AC7F-CF1BE7BCA1A6}"/>
              </a:ext>
            </a:extLst>
          </p:cNvPr>
          <p:cNvPicPr>
            <a:picLocks noChangeAspect="1"/>
          </p:cNvPicPr>
          <p:nvPr/>
        </p:nvPicPr>
        <p:blipFill>
          <a:blip r:embed="rId2"/>
          <a:stretch>
            <a:fillRect/>
          </a:stretch>
        </p:blipFill>
        <p:spPr>
          <a:xfrm>
            <a:off x="1577751" y="2077104"/>
            <a:ext cx="9979763" cy="989728"/>
          </a:xfrm>
          <a:prstGeom prst="rect">
            <a:avLst/>
          </a:prstGeom>
        </p:spPr>
      </p:pic>
      <p:pic>
        <p:nvPicPr>
          <p:cNvPr id="8" name="Picture 7">
            <a:extLst>
              <a:ext uri="{FF2B5EF4-FFF2-40B4-BE49-F238E27FC236}">
                <a16:creationId xmlns:a16="http://schemas.microsoft.com/office/drawing/2014/main" id="{0F2B68E7-37D8-BE43-9279-4B5A758D5454}"/>
              </a:ext>
            </a:extLst>
          </p:cNvPr>
          <p:cNvPicPr>
            <a:picLocks noChangeAspect="1"/>
          </p:cNvPicPr>
          <p:nvPr/>
        </p:nvPicPr>
        <p:blipFill>
          <a:blip r:embed="rId2"/>
          <a:stretch>
            <a:fillRect/>
          </a:stretch>
        </p:blipFill>
        <p:spPr>
          <a:xfrm>
            <a:off x="1577751" y="3492937"/>
            <a:ext cx="9979763" cy="989728"/>
          </a:xfrm>
          <a:prstGeom prst="rect">
            <a:avLst/>
          </a:prstGeom>
        </p:spPr>
      </p:pic>
      <p:pic>
        <p:nvPicPr>
          <p:cNvPr id="9" name="Picture 8">
            <a:extLst>
              <a:ext uri="{FF2B5EF4-FFF2-40B4-BE49-F238E27FC236}">
                <a16:creationId xmlns:a16="http://schemas.microsoft.com/office/drawing/2014/main" id="{5AD35361-49E0-684C-BA15-454E57A2BFF3}"/>
              </a:ext>
            </a:extLst>
          </p:cNvPr>
          <p:cNvPicPr>
            <a:picLocks noChangeAspect="1"/>
          </p:cNvPicPr>
          <p:nvPr/>
        </p:nvPicPr>
        <p:blipFill>
          <a:blip r:embed="rId2"/>
          <a:stretch>
            <a:fillRect/>
          </a:stretch>
        </p:blipFill>
        <p:spPr>
          <a:xfrm>
            <a:off x="1577750" y="4908770"/>
            <a:ext cx="9979763" cy="989728"/>
          </a:xfrm>
          <a:prstGeom prst="rect">
            <a:avLst/>
          </a:prstGeom>
        </p:spPr>
      </p:pic>
    </p:spTree>
    <p:extLst>
      <p:ext uri="{BB962C8B-B14F-4D97-AF65-F5344CB8AC3E}">
        <p14:creationId xmlns:p14="http://schemas.microsoft.com/office/powerpoint/2010/main" val="14429244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D54C0E9-2B12-F149-92F0-D364D0C2C7D9}"/>
              </a:ext>
            </a:extLst>
          </p:cNvPr>
          <p:cNvPicPr>
            <a:picLocks noChangeAspect="1"/>
          </p:cNvPicPr>
          <p:nvPr/>
        </p:nvPicPr>
        <p:blipFill>
          <a:blip r:embed="rId2"/>
          <a:stretch>
            <a:fillRect/>
          </a:stretch>
        </p:blipFill>
        <p:spPr>
          <a:xfrm>
            <a:off x="1577751" y="661272"/>
            <a:ext cx="9979763" cy="989728"/>
          </a:xfrm>
          <a:prstGeom prst="rect">
            <a:avLst/>
          </a:prstGeom>
        </p:spPr>
      </p:pic>
      <p:pic>
        <p:nvPicPr>
          <p:cNvPr id="7" name="Picture 6">
            <a:extLst>
              <a:ext uri="{FF2B5EF4-FFF2-40B4-BE49-F238E27FC236}">
                <a16:creationId xmlns:a16="http://schemas.microsoft.com/office/drawing/2014/main" id="{42713F9E-66C6-844C-AC7F-CF1BE7BCA1A6}"/>
              </a:ext>
            </a:extLst>
          </p:cNvPr>
          <p:cNvPicPr>
            <a:picLocks noChangeAspect="1"/>
          </p:cNvPicPr>
          <p:nvPr/>
        </p:nvPicPr>
        <p:blipFill>
          <a:blip r:embed="rId2"/>
          <a:stretch>
            <a:fillRect/>
          </a:stretch>
        </p:blipFill>
        <p:spPr>
          <a:xfrm>
            <a:off x="1577751" y="2077104"/>
            <a:ext cx="9979763" cy="989728"/>
          </a:xfrm>
          <a:prstGeom prst="rect">
            <a:avLst/>
          </a:prstGeom>
        </p:spPr>
      </p:pic>
      <p:pic>
        <p:nvPicPr>
          <p:cNvPr id="8" name="Picture 7">
            <a:extLst>
              <a:ext uri="{FF2B5EF4-FFF2-40B4-BE49-F238E27FC236}">
                <a16:creationId xmlns:a16="http://schemas.microsoft.com/office/drawing/2014/main" id="{0F2B68E7-37D8-BE43-9279-4B5A758D5454}"/>
              </a:ext>
            </a:extLst>
          </p:cNvPr>
          <p:cNvPicPr>
            <a:picLocks noChangeAspect="1"/>
          </p:cNvPicPr>
          <p:nvPr/>
        </p:nvPicPr>
        <p:blipFill>
          <a:blip r:embed="rId2"/>
          <a:stretch>
            <a:fillRect/>
          </a:stretch>
        </p:blipFill>
        <p:spPr>
          <a:xfrm>
            <a:off x="1577751" y="3492937"/>
            <a:ext cx="9979763" cy="989728"/>
          </a:xfrm>
          <a:prstGeom prst="rect">
            <a:avLst/>
          </a:prstGeom>
        </p:spPr>
      </p:pic>
      <p:pic>
        <p:nvPicPr>
          <p:cNvPr id="9" name="Picture 8">
            <a:extLst>
              <a:ext uri="{FF2B5EF4-FFF2-40B4-BE49-F238E27FC236}">
                <a16:creationId xmlns:a16="http://schemas.microsoft.com/office/drawing/2014/main" id="{5AD35361-49E0-684C-BA15-454E57A2BFF3}"/>
              </a:ext>
            </a:extLst>
          </p:cNvPr>
          <p:cNvPicPr>
            <a:picLocks noChangeAspect="1"/>
          </p:cNvPicPr>
          <p:nvPr/>
        </p:nvPicPr>
        <p:blipFill>
          <a:blip r:embed="rId2"/>
          <a:stretch>
            <a:fillRect/>
          </a:stretch>
        </p:blipFill>
        <p:spPr>
          <a:xfrm>
            <a:off x="1577750" y="4908770"/>
            <a:ext cx="9979763" cy="989728"/>
          </a:xfrm>
          <a:prstGeom prst="rect">
            <a:avLst/>
          </a:prstGeom>
        </p:spPr>
      </p:pic>
    </p:spTree>
    <p:extLst>
      <p:ext uri="{BB962C8B-B14F-4D97-AF65-F5344CB8AC3E}">
        <p14:creationId xmlns:p14="http://schemas.microsoft.com/office/powerpoint/2010/main" val="35003722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TotalTime>
  <Words>316</Words>
  <Application>Microsoft Macintosh PowerPoint</Application>
  <PresentationFormat>Widescreen</PresentationFormat>
  <Paragraphs>34</Paragraphs>
  <Slides>10</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 Rounded MT Bold</vt:lpstr>
      <vt:lpstr>Calibri</vt:lpstr>
      <vt:lpstr>Calibri Light</vt:lpstr>
      <vt:lpstr>Franklin Gothic Book</vt:lpstr>
      <vt:lpstr>Office Theme</vt:lpstr>
      <vt:lpstr>Year 5 Revision Negative Numbers</vt:lpstr>
      <vt:lpstr>From this point ….</vt:lpstr>
      <vt:lpstr>Negative numbers</vt:lpstr>
      <vt:lpstr>PowerPoint Presentation</vt:lpstr>
      <vt:lpstr>4 – 7 = </vt:lpstr>
      <vt:lpstr>-4 – 6 = </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5 Measure Roman Numerals</dc:title>
  <dc:creator>Benjamin Hunt</dc:creator>
  <cp:lastModifiedBy>Benjamin Hunt</cp:lastModifiedBy>
  <cp:revision>10</cp:revision>
  <dcterms:created xsi:type="dcterms:W3CDTF">2020-05-25T12:41:35Z</dcterms:created>
  <dcterms:modified xsi:type="dcterms:W3CDTF">2020-05-26T12:46:04Z</dcterms:modified>
</cp:coreProperties>
</file>