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82" r:id="rId10"/>
    <p:sldId id="283" r:id="rId11"/>
    <p:sldId id="284" r:id="rId12"/>
    <p:sldId id="285" r:id="rId13"/>
    <p:sldId id="286"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FAE13-B50B-4B60-ADB0-C08CE9DBEB8D}"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4FA82-25E0-4BEC-8CFF-F7B84D82ABED}" type="slidenum">
              <a:rPr lang="en-GB" smtClean="0"/>
              <a:t>‹#›</a:t>
            </a:fld>
            <a:endParaRPr lang="en-GB"/>
          </a:p>
        </p:txBody>
      </p:sp>
    </p:spTree>
    <p:extLst>
      <p:ext uri="{BB962C8B-B14F-4D97-AF65-F5344CB8AC3E}">
        <p14:creationId xmlns:p14="http://schemas.microsoft.com/office/powerpoint/2010/main" val="261586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13A-6A90-4FDB-BD41-11785297E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B2F94D-842E-4D02-BA70-B64433638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C89F99-B90A-4AE7-8169-6C3FE6295BDF}"/>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E7C9482D-A13D-495A-9C46-E0C1AC0AB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BDC63-F77A-4019-A8EF-BD777A1CFFC5}"/>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99418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F2A6-7174-47E1-917A-7EEBC04811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FDE16E-F209-4E76-ADAE-4FB39BDBB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6DF12-C82E-498D-97BA-E21308D3045C}"/>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77C9ABCD-CB51-4673-AFEB-4222AAEC61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218BE-C120-44E8-9C28-7E8DC2B5E0F2}"/>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5201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A35F8-8365-40C7-8D6F-3C430768D8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99E4DA-8ECF-4074-9C22-A8344C175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24BA8-4938-4F08-8F86-ECF5C49C9680}"/>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759C135C-AECE-4AC9-9F23-452CBD057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60F09-C6A1-4727-9588-84E76A4C1B74}"/>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63562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AF35-EAA2-41DD-8892-99DB0E6EE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0822-E482-47AF-A627-7D2A84095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375D2-292E-4A2A-9A9C-C492DA61696F}"/>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57F60E0C-CDAD-413F-AE5E-E1628E658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45BAB-8004-46FF-8CA6-591DE596FA6A}"/>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17341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B64F-7E4C-469C-9D47-7F1AAF714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C9C0BE-A798-4003-8EE5-127B546A6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090E4-1302-4951-806C-73EDE43CA169}"/>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8A0ACA91-2267-4631-B63A-E7A1F1B02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80854-D325-4D89-8B48-AB8EB22D4BE2}"/>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92496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110C-095A-4186-9B3A-0BEFE55E05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2D323F-244C-4A0D-8B67-58C7CA4E6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FE6FB1-3517-4A65-A698-ADFC7DB4E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3610BD-0BB9-4AE3-B50B-AE53DA54895C}"/>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6" name="Footer Placeholder 5">
            <a:extLst>
              <a:ext uri="{FF2B5EF4-FFF2-40B4-BE49-F238E27FC236}">
                <a16:creationId xmlns:a16="http://schemas.microsoft.com/office/drawing/2014/main" id="{588E33D8-7957-47F1-889E-E55A54D05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B15344-3420-4708-AEE4-2B249431832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53803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FCB2-704B-4149-8689-34A5ADDF8B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30C60C-982A-453E-A05A-EE9F194C5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A122F-B67B-4E76-9191-A1B76C1F2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655476-DE87-4F1D-A900-994E7E336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FEF11E-682C-464E-83D3-2BE488EAE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F79DB4-B53D-47C2-9181-B0AB427E102D}"/>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8" name="Footer Placeholder 7">
            <a:extLst>
              <a:ext uri="{FF2B5EF4-FFF2-40B4-BE49-F238E27FC236}">
                <a16:creationId xmlns:a16="http://schemas.microsoft.com/office/drawing/2014/main" id="{1C53E927-BF95-4366-8C13-C1B37E6126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E2189F-D491-4BCA-B0DD-867E99EF6C06}"/>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44152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915F-203C-49BB-AE7E-104523510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E131D6-3CD4-407F-B011-CBD0E7E467D0}"/>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4" name="Footer Placeholder 3">
            <a:extLst>
              <a:ext uri="{FF2B5EF4-FFF2-40B4-BE49-F238E27FC236}">
                <a16:creationId xmlns:a16="http://schemas.microsoft.com/office/drawing/2014/main" id="{D2D75C1A-8AD5-4274-9468-9222AB1BE5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EF2D44-CA07-4254-A2B8-D420702955F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2707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592AB-B334-464D-8F18-745B2EF5FCCE}"/>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3" name="Footer Placeholder 2">
            <a:extLst>
              <a:ext uri="{FF2B5EF4-FFF2-40B4-BE49-F238E27FC236}">
                <a16:creationId xmlns:a16="http://schemas.microsoft.com/office/drawing/2014/main" id="{DDE14CBC-8E23-45E3-87C8-4ED413CDF5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B64E46-3643-4132-92EE-58D68D55F60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149546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1359-4D9A-4EC9-AAAD-DD5E04A4C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98E7C-67B9-4EBF-91AE-346DF19F5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D98036-C03B-4586-9F69-D6867134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5A119-6FC0-4472-99C4-C205E09DE411}"/>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6" name="Footer Placeholder 5">
            <a:extLst>
              <a:ext uri="{FF2B5EF4-FFF2-40B4-BE49-F238E27FC236}">
                <a16:creationId xmlns:a16="http://schemas.microsoft.com/office/drawing/2014/main" id="{93CD5F4C-FD30-489D-A5D6-3BF1BF486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FD147-1B1B-4575-8B46-E1E624B90DEF}"/>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75850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6126-C331-4869-99E4-7604A3BEB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02F421-7776-4077-B850-44987B41C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187857-50DA-4216-9F79-9504C3526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1F842-0D33-4E48-942F-34A9080E4333}"/>
              </a:ext>
            </a:extLst>
          </p:cNvPr>
          <p:cNvSpPr>
            <a:spLocks noGrp="1"/>
          </p:cNvSpPr>
          <p:nvPr>
            <p:ph type="dt" sz="half" idx="10"/>
          </p:nvPr>
        </p:nvSpPr>
        <p:spPr/>
        <p:txBody>
          <a:bodyPr/>
          <a:lstStyle/>
          <a:p>
            <a:fld id="{1FB32412-29AC-4EB6-B1A0-7E8FE03A616E}" type="datetimeFigureOut">
              <a:rPr lang="en-GB" smtClean="0"/>
              <a:t>13/05/2020</a:t>
            </a:fld>
            <a:endParaRPr lang="en-GB"/>
          </a:p>
        </p:txBody>
      </p:sp>
      <p:sp>
        <p:nvSpPr>
          <p:cNvPr id="6" name="Footer Placeholder 5">
            <a:extLst>
              <a:ext uri="{FF2B5EF4-FFF2-40B4-BE49-F238E27FC236}">
                <a16:creationId xmlns:a16="http://schemas.microsoft.com/office/drawing/2014/main" id="{4CC025A2-FDD6-412A-A710-7BBD1358BC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9C2FC-090D-4534-8345-7D30843B582C}"/>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25052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1DBA5-B903-4D37-9C76-E0859AB0B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30B0BB-E59E-418D-B55B-B1B34BA80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B2013-DF29-4693-9932-5025AEF13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32412-29AC-4EB6-B1A0-7E8FE03A616E}" type="datetimeFigureOut">
              <a:rPr lang="en-GB" smtClean="0"/>
              <a:t>13/05/2020</a:t>
            </a:fld>
            <a:endParaRPr lang="en-GB"/>
          </a:p>
        </p:txBody>
      </p:sp>
      <p:sp>
        <p:nvSpPr>
          <p:cNvPr id="5" name="Footer Placeholder 4">
            <a:extLst>
              <a:ext uri="{FF2B5EF4-FFF2-40B4-BE49-F238E27FC236}">
                <a16:creationId xmlns:a16="http://schemas.microsoft.com/office/drawing/2014/main" id="{E090034B-F450-4DE0-BE3B-FDC6E55AF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D2B9E4-3952-413E-9B12-DA69C5542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9349-EFAB-4F9D-A8EC-13EAB04D8B9E}" type="slidenum">
              <a:rPr lang="en-GB" smtClean="0"/>
              <a:t>‹#›</a:t>
            </a:fld>
            <a:endParaRPr lang="en-GB"/>
          </a:p>
        </p:txBody>
      </p:sp>
    </p:spTree>
    <p:extLst>
      <p:ext uri="{BB962C8B-B14F-4D97-AF65-F5344CB8AC3E}">
        <p14:creationId xmlns:p14="http://schemas.microsoft.com/office/powerpoint/2010/main" val="108445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GBGDmin_38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james-camerons-avatar.fandom.com/wiki/Pandora"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2856411" y="1814362"/>
            <a:ext cx="6666411" cy="1179443"/>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Wednesday: </a:t>
            </a:r>
            <a:r>
              <a:rPr lang="en-GB" dirty="0">
                <a:solidFill>
                  <a:srgbClr val="7030A0"/>
                </a:solidFill>
                <a:latin typeface="Arial Rounded MT Bold" panose="020F0704030504030204" pitchFamily="34" charset="0"/>
              </a:rPr>
              <a:t>Writing </a:t>
            </a:r>
          </a:p>
        </p:txBody>
      </p:sp>
      <p:pic>
        <p:nvPicPr>
          <p:cNvPr id="1026" name="Picture 2" descr="Image result for avatar">
            <a:extLst>
              <a:ext uri="{FF2B5EF4-FFF2-40B4-BE49-F238E27FC236}">
                <a16:creationId xmlns:a16="http://schemas.microsoft.com/office/drawing/2014/main" id="{8A1F15D0-1F10-4A57-A55B-CCF9B99B0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092" y="3194714"/>
            <a:ext cx="6237787" cy="347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6186579-997F-4114-84AF-764395350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37" t="29948" r="59882" b="19270"/>
          <a:stretch>
            <a:fillRect/>
          </a:stretch>
        </p:blipFill>
        <p:spPr bwMode="auto">
          <a:xfrm>
            <a:off x="5299076" y="514073"/>
            <a:ext cx="6816725" cy="582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Box 2">
            <a:extLst>
              <a:ext uri="{FF2B5EF4-FFF2-40B4-BE49-F238E27FC236}">
                <a16:creationId xmlns:a16="http://schemas.microsoft.com/office/drawing/2014/main" id="{E5745D30-7E16-4737-9A13-AA4C29F25F8B}"/>
              </a:ext>
            </a:extLst>
          </p:cNvPr>
          <p:cNvSpPr txBox="1">
            <a:spLocks noChangeArrowheads="1"/>
          </p:cNvSpPr>
          <p:nvPr/>
        </p:nvSpPr>
        <p:spPr bwMode="auto">
          <a:xfrm>
            <a:off x="574767" y="345621"/>
            <a:ext cx="3735522" cy="280076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dirty="0">
                <a:solidFill>
                  <a:srgbClr val="7030A0"/>
                </a:solidFill>
                <a:latin typeface="Arial Rounded MT Bold" panose="020F0704030504030204" pitchFamily="34" charset="0"/>
              </a:rPr>
              <a:t>The pupil can write effectively for a range of purposes and audiences, selecting language that shows good awareness of the reader.</a:t>
            </a:r>
          </a:p>
          <a:p>
            <a:pPr algn="ctr">
              <a:spcBef>
                <a:spcPct val="0"/>
              </a:spcBef>
              <a:buFontTx/>
              <a:buNone/>
            </a:pPr>
            <a:endParaRPr lang="en-GB" altLang="en-US" sz="1600" dirty="0">
              <a:solidFill>
                <a:srgbClr val="7030A0"/>
              </a:solidFill>
              <a:latin typeface="Arial Rounded MT Bold" panose="020F0704030504030204" pitchFamily="34" charset="0"/>
            </a:endParaRPr>
          </a:p>
          <a:p>
            <a:pPr algn="ctr">
              <a:spcBef>
                <a:spcPct val="0"/>
              </a:spcBef>
              <a:buFontTx/>
              <a:buNone/>
            </a:pPr>
            <a:r>
              <a:rPr lang="en-GB" altLang="en-US" sz="1600" dirty="0">
                <a:latin typeface="Arial Rounded MT Bold" panose="020F0704030504030204" pitchFamily="34" charset="0"/>
              </a:rPr>
              <a:t>The information text  takes the reader on a journey through an imaginary  land. Noun phrases are strong and vocabulary choices show a good awareness of the reader. </a:t>
            </a:r>
          </a:p>
        </p:txBody>
      </p:sp>
      <p:sp>
        <p:nvSpPr>
          <p:cNvPr id="25604" name="TextBox 3">
            <a:extLst>
              <a:ext uri="{FF2B5EF4-FFF2-40B4-BE49-F238E27FC236}">
                <a16:creationId xmlns:a16="http://schemas.microsoft.com/office/drawing/2014/main" id="{74B91931-AB03-41E7-BE43-1C2AE2E79E0E}"/>
              </a:ext>
            </a:extLst>
          </p:cNvPr>
          <p:cNvSpPr txBox="1">
            <a:spLocks noChangeArrowheads="1"/>
          </p:cNvSpPr>
          <p:nvPr/>
        </p:nvSpPr>
        <p:spPr bwMode="auto">
          <a:xfrm>
            <a:off x="457200" y="3297513"/>
            <a:ext cx="3735523" cy="329320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dirty="0">
                <a:solidFill>
                  <a:srgbClr val="7030A0"/>
                </a:solidFill>
                <a:latin typeface="Arial Rounded MT Bold" panose="020F0704030504030204" pitchFamily="34" charset="0"/>
              </a:rPr>
              <a:t>Select vocabulary and grammar to reflect what the writing needs. </a:t>
            </a:r>
          </a:p>
          <a:p>
            <a:pPr algn="ctr">
              <a:spcBef>
                <a:spcPct val="0"/>
              </a:spcBef>
              <a:buFontTx/>
              <a:buNone/>
            </a:pPr>
            <a:endParaRPr lang="en-GB" altLang="en-US" sz="1600" dirty="0">
              <a:solidFill>
                <a:srgbClr val="7030A0"/>
              </a:solidFill>
              <a:latin typeface="Arial Rounded MT Bold" panose="020F0704030504030204" pitchFamily="34" charset="0"/>
            </a:endParaRPr>
          </a:p>
          <a:p>
            <a:pPr algn="ctr">
              <a:spcBef>
                <a:spcPct val="0"/>
              </a:spcBef>
              <a:buFontTx/>
              <a:buNone/>
            </a:pPr>
            <a:r>
              <a:rPr lang="en-GB" altLang="en-US" sz="1600" dirty="0">
                <a:latin typeface="Arial Rounded MT Bold" panose="020F0704030504030204" pitchFamily="34" charset="0"/>
              </a:rPr>
              <a:t>There is some variation of sentence structure (although they are usually subject led). Subordinate clauses help to clarify points. There are some examples of multi clause sentences. </a:t>
            </a:r>
          </a:p>
          <a:p>
            <a:pPr algn="ctr">
              <a:spcBef>
                <a:spcPct val="0"/>
              </a:spcBef>
              <a:buFontTx/>
              <a:buNone/>
            </a:pPr>
            <a:r>
              <a:rPr lang="en-GB" altLang="en-US" sz="1600" dirty="0">
                <a:latin typeface="Arial Rounded MT Bold" panose="020F0704030504030204" pitchFamily="34" charset="0"/>
              </a:rPr>
              <a:t>Vocabulary supports the purpose of the writing. Sometimes this is unambitious (big fan, very large snake, big body, big creatures).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xEl>
                                              <p:pRg st="0" end="0"/>
                                            </p:txEl>
                                          </p:spTgt>
                                        </p:tgtEl>
                                        <p:attrNameLst>
                                          <p:attrName>style.visibility</p:attrName>
                                        </p:attrNameLst>
                                      </p:cBhvr>
                                      <p:to>
                                        <p:strVal val="visible"/>
                                      </p:to>
                                    </p:set>
                                    <p:animEffect transition="in" filter="fade">
                                      <p:cBhvr>
                                        <p:cTn id="17" dur="500"/>
                                        <p:tgtEl>
                                          <p:spTgt spid="2560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4">
                                            <p:txEl>
                                              <p:pRg st="2" end="2"/>
                                            </p:txEl>
                                          </p:spTgt>
                                        </p:tgtEl>
                                        <p:attrNameLst>
                                          <p:attrName>style.visibility</p:attrName>
                                        </p:attrNameLst>
                                      </p:cBhvr>
                                      <p:to>
                                        <p:strVal val="visible"/>
                                      </p:to>
                                    </p:set>
                                    <p:animEffect transition="in" filter="fade">
                                      <p:cBhvr>
                                        <p:cTn id="22" dur="500"/>
                                        <p:tgtEl>
                                          <p:spTgt spid="2560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Effect transition="in" filter="fade">
                                      <p:cBhvr>
                                        <p:cTn id="25"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5EDE3DD-8BF9-4CBB-981C-E8E182D7E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34" t="19270" r="15227" b="25781"/>
          <a:stretch>
            <a:fillRect/>
          </a:stretch>
        </p:blipFill>
        <p:spPr bwMode="auto">
          <a:xfrm>
            <a:off x="234949" y="283800"/>
            <a:ext cx="7707267" cy="340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2">
            <a:extLst>
              <a:ext uri="{FF2B5EF4-FFF2-40B4-BE49-F238E27FC236}">
                <a16:creationId xmlns:a16="http://schemas.microsoft.com/office/drawing/2014/main" id="{F9D4A5B0-15DE-49CC-85DC-197F0D7C6375}"/>
              </a:ext>
            </a:extLst>
          </p:cNvPr>
          <p:cNvSpPr txBox="1">
            <a:spLocks noChangeArrowheads="1"/>
          </p:cNvSpPr>
          <p:nvPr/>
        </p:nvSpPr>
        <p:spPr bwMode="auto">
          <a:xfrm>
            <a:off x="1125402" y="4583611"/>
            <a:ext cx="3311525" cy="1570038"/>
          </a:xfrm>
          <a:prstGeom prst="rect">
            <a:avLst/>
          </a:prstGeom>
          <a:noFill/>
          <a:ln w="3810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dirty="0">
                <a:solidFill>
                  <a:srgbClr val="7030A0"/>
                </a:solidFill>
                <a:latin typeface="Arial Rounded MT Bold" panose="020F0704030504030204" pitchFamily="34" charset="0"/>
              </a:rPr>
              <a:t>Use a range of devices to build cohesion.</a:t>
            </a:r>
          </a:p>
          <a:p>
            <a:pPr algn="ctr">
              <a:spcBef>
                <a:spcPct val="0"/>
              </a:spcBef>
              <a:buFontTx/>
              <a:buNone/>
            </a:pPr>
            <a:endParaRPr lang="en-GB" altLang="en-US" sz="1600" dirty="0">
              <a:solidFill>
                <a:srgbClr val="7030A0"/>
              </a:solidFill>
              <a:latin typeface="Arial Rounded MT Bold" panose="020F0704030504030204" pitchFamily="34" charset="0"/>
            </a:endParaRPr>
          </a:p>
          <a:p>
            <a:pPr algn="ctr">
              <a:spcBef>
                <a:spcPct val="0"/>
              </a:spcBef>
              <a:buFontTx/>
              <a:buNone/>
            </a:pPr>
            <a:r>
              <a:rPr lang="en-GB" altLang="en-US" sz="1600" dirty="0">
                <a:latin typeface="Arial Rounded MT Bold" panose="020F0704030504030204" pitchFamily="34" charset="0"/>
              </a:rPr>
              <a:t>Cohesion is used mostly through pronouns , determiners and synonyms.  </a:t>
            </a:r>
          </a:p>
        </p:txBody>
      </p:sp>
      <p:sp>
        <p:nvSpPr>
          <p:cNvPr id="26628" name="TextBox 3">
            <a:extLst>
              <a:ext uri="{FF2B5EF4-FFF2-40B4-BE49-F238E27FC236}">
                <a16:creationId xmlns:a16="http://schemas.microsoft.com/office/drawing/2014/main" id="{3CD84F73-6E51-4171-A5AC-565F8F2A6149}"/>
              </a:ext>
            </a:extLst>
          </p:cNvPr>
          <p:cNvSpPr txBox="1">
            <a:spLocks noChangeArrowheads="1"/>
          </p:cNvSpPr>
          <p:nvPr/>
        </p:nvSpPr>
        <p:spPr bwMode="auto">
          <a:xfrm>
            <a:off x="7232425" y="4460580"/>
            <a:ext cx="3311525" cy="1816100"/>
          </a:xfrm>
          <a:prstGeom prst="rect">
            <a:avLst/>
          </a:prstGeom>
          <a:noFill/>
          <a:ln w="38100">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dirty="0">
                <a:solidFill>
                  <a:srgbClr val="7030A0"/>
                </a:solidFill>
                <a:latin typeface="Arial Rounded MT Bold" panose="020F0704030504030204" pitchFamily="34" charset="0"/>
              </a:rPr>
              <a:t>Range of punctuation. </a:t>
            </a:r>
          </a:p>
          <a:p>
            <a:pPr algn="ctr">
              <a:spcBef>
                <a:spcPct val="0"/>
              </a:spcBef>
              <a:buFontTx/>
              <a:buNone/>
            </a:pPr>
            <a:endParaRPr lang="en-GB" altLang="en-US" sz="1600" dirty="0">
              <a:solidFill>
                <a:srgbClr val="7030A0"/>
              </a:solidFill>
              <a:latin typeface="Arial Rounded MT Bold" panose="020F0704030504030204" pitchFamily="34" charset="0"/>
            </a:endParaRPr>
          </a:p>
          <a:p>
            <a:pPr algn="ctr">
              <a:spcBef>
                <a:spcPct val="0"/>
              </a:spcBef>
              <a:buFontTx/>
              <a:buNone/>
            </a:pPr>
            <a:r>
              <a:rPr lang="en-GB" altLang="en-US" sz="1600" dirty="0">
                <a:latin typeface="Arial Rounded MT Bold" panose="020F0704030504030204" pitchFamily="34" charset="0"/>
              </a:rPr>
              <a:t>Commas for fronted adverbials and clauses. </a:t>
            </a:r>
          </a:p>
          <a:p>
            <a:pPr algn="ctr">
              <a:spcBef>
                <a:spcPct val="0"/>
              </a:spcBef>
              <a:buFontTx/>
              <a:buNone/>
            </a:pPr>
            <a:r>
              <a:rPr lang="en-GB" altLang="en-US" sz="1600" dirty="0">
                <a:latin typeface="Arial Rounded MT Bold" panose="020F0704030504030204" pitchFamily="34" charset="0"/>
              </a:rPr>
              <a:t>Brackets for parenthesis. </a:t>
            </a:r>
          </a:p>
          <a:p>
            <a:pPr algn="ctr">
              <a:spcBef>
                <a:spcPct val="0"/>
              </a:spcBef>
              <a:buFontTx/>
              <a:buNone/>
            </a:pPr>
            <a:r>
              <a:rPr lang="en-GB" altLang="en-US" sz="1600" dirty="0">
                <a:latin typeface="Arial Rounded MT Bold" panose="020F0704030504030204" pitchFamily="34" charset="0"/>
              </a:rPr>
              <a:t>Colons in a list. </a:t>
            </a:r>
          </a:p>
          <a:p>
            <a:pPr algn="ctr">
              <a:spcBef>
                <a:spcPct val="0"/>
              </a:spcBef>
              <a:buFontTx/>
              <a:buNone/>
            </a:pPr>
            <a:r>
              <a:rPr lang="en-GB" altLang="en-US" sz="1600" dirty="0">
                <a:latin typeface="Arial Rounded MT Bold" panose="020F0704030504030204" pitchFamily="34" charset="0"/>
              </a:rPr>
              <a:t>Hyphens to avoid ambiguity.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8">
                                            <p:txEl>
                                              <p:pRg st="0" end="0"/>
                                            </p:txEl>
                                          </p:spTgt>
                                        </p:tgtEl>
                                        <p:attrNameLst>
                                          <p:attrName>style.visibility</p:attrName>
                                        </p:attrNameLst>
                                      </p:cBhvr>
                                      <p:to>
                                        <p:strVal val="visible"/>
                                      </p:to>
                                    </p:set>
                                    <p:animEffect transition="in" filter="fade">
                                      <p:cBhvr>
                                        <p:cTn id="17" dur="500"/>
                                        <p:tgtEl>
                                          <p:spTgt spid="2662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28">
                                            <p:txEl>
                                              <p:pRg st="2" end="2"/>
                                            </p:txEl>
                                          </p:spTgt>
                                        </p:tgtEl>
                                        <p:attrNameLst>
                                          <p:attrName>style.visibility</p:attrName>
                                        </p:attrNameLst>
                                      </p:cBhvr>
                                      <p:to>
                                        <p:strVal val="visible"/>
                                      </p:to>
                                    </p:set>
                                    <p:animEffect transition="in" filter="fade">
                                      <p:cBhvr>
                                        <p:cTn id="22" dur="500"/>
                                        <p:tgtEl>
                                          <p:spTgt spid="2662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628">
                                            <p:txEl>
                                              <p:pRg st="3" end="3"/>
                                            </p:txEl>
                                          </p:spTgt>
                                        </p:tgtEl>
                                        <p:attrNameLst>
                                          <p:attrName>style.visibility</p:attrName>
                                        </p:attrNameLst>
                                      </p:cBhvr>
                                      <p:to>
                                        <p:strVal val="visible"/>
                                      </p:to>
                                    </p:set>
                                    <p:animEffect transition="in" filter="fade">
                                      <p:cBhvr>
                                        <p:cTn id="25" dur="500"/>
                                        <p:tgtEl>
                                          <p:spTgt spid="2662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628">
                                            <p:txEl>
                                              <p:pRg st="4" end="4"/>
                                            </p:txEl>
                                          </p:spTgt>
                                        </p:tgtEl>
                                        <p:attrNameLst>
                                          <p:attrName>style.visibility</p:attrName>
                                        </p:attrNameLst>
                                      </p:cBhvr>
                                      <p:to>
                                        <p:strVal val="visible"/>
                                      </p:to>
                                    </p:set>
                                    <p:animEffect transition="in" filter="fade">
                                      <p:cBhvr>
                                        <p:cTn id="28" dur="500"/>
                                        <p:tgtEl>
                                          <p:spTgt spid="26628">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628">
                                            <p:txEl>
                                              <p:pRg st="5" end="5"/>
                                            </p:txEl>
                                          </p:spTgt>
                                        </p:tgtEl>
                                        <p:attrNameLst>
                                          <p:attrName>style.visibility</p:attrName>
                                        </p:attrNameLst>
                                      </p:cBhvr>
                                      <p:to>
                                        <p:strVal val="visible"/>
                                      </p:to>
                                    </p:set>
                                    <p:animEffect transition="in" filter="fade">
                                      <p:cBhvr>
                                        <p:cTn id="31" dur="5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FAA840A-E15E-4E75-91BD-41594D45A567}"/>
              </a:ext>
            </a:extLst>
          </p:cNvPr>
          <p:cNvPicPr>
            <a:picLocks noChangeAspect="1" noChangeArrowheads="1"/>
          </p:cNvPicPr>
          <p:nvPr/>
        </p:nvPicPr>
        <p:blipFill>
          <a:blip r:embed="rId2" cstate="print"/>
          <a:srcRect/>
          <a:stretch>
            <a:fillRect/>
          </a:stretch>
        </p:blipFill>
        <p:spPr bwMode="auto">
          <a:xfrm>
            <a:off x="246448" y="242903"/>
            <a:ext cx="8988991" cy="6372194"/>
          </a:xfrm>
          <a:prstGeom prst="roundRect">
            <a:avLst>
              <a:gd name="adj" fmla="val 8594"/>
            </a:avLst>
          </a:prstGeom>
          <a:solidFill>
            <a:srgbClr val="FFFFFF">
              <a:shade val="85000"/>
            </a:srgbClr>
          </a:solidFill>
          <a:ln>
            <a:noFill/>
          </a:ln>
          <a:effectLst/>
        </p:spPr>
      </p:pic>
      <p:sp>
        <p:nvSpPr>
          <p:cNvPr id="3" name="Rectangle: Rounded Corners 2">
            <a:extLst>
              <a:ext uri="{FF2B5EF4-FFF2-40B4-BE49-F238E27FC236}">
                <a16:creationId xmlns:a16="http://schemas.microsoft.com/office/drawing/2014/main" id="{EBEEF803-EF75-4F3E-8ABE-9787E1CE5934}"/>
              </a:ext>
            </a:extLst>
          </p:cNvPr>
          <p:cNvSpPr/>
          <p:nvPr/>
        </p:nvSpPr>
        <p:spPr>
          <a:xfrm>
            <a:off x="9535886" y="242903"/>
            <a:ext cx="2312125" cy="6157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Rounded MT Bold" panose="020F0704030504030204" pitchFamily="34" charset="0"/>
              </a:rPr>
              <a:t>Use your mind map as a guide to help you write. </a:t>
            </a:r>
          </a:p>
          <a:p>
            <a:pPr algn="ctr"/>
            <a:endParaRPr lang="en-GB" sz="3200" dirty="0">
              <a:latin typeface="Arial Rounded MT Bold" panose="020F0704030504030204" pitchFamily="34" charset="0"/>
            </a:endParaRPr>
          </a:p>
          <a:p>
            <a:pPr algn="ctr"/>
            <a:r>
              <a:rPr lang="en-GB" dirty="0">
                <a:latin typeface="Arial Rounded MT Bold" panose="020F0704030504030204" pitchFamily="34" charset="0"/>
              </a:rPr>
              <a:t>As well as these points, try to fit in some relative clauses from yesterday’s lesson so long as they are</a:t>
            </a:r>
          </a:p>
          <a:p>
            <a:pPr algn="ctr"/>
            <a:r>
              <a:rPr lang="en-GB" dirty="0">
                <a:latin typeface="Arial Rounded MT Bold" panose="020F0704030504030204" pitchFamily="34" charset="0"/>
              </a:rPr>
              <a:t>impactful. </a:t>
            </a:r>
          </a:p>
        </p:txBody>
      </p:sp>
    </p:spTree>
    <p:extLst>
      <p:ext uri="{BB962C8B-B14F-4D97-AF65-F5344CB8AC3E}">
        <p14:creationId xmlns:p14="http://schemas.microsoft.com/office/powerpoint/2010/main" val="78826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2B8C-DB4C-477D-97B6-643F9BC4E5F9}"/>
              </a:ext>
            </a:extLst>
          </p:cNvPr>
          <p:cNvSpPr txBox="1">
            <a:spLocks/>
          </p:cNvSpPr>
          <p:nvPr/>
        </p:nvSpPr>
        <p:spPr>
          <a:xfrm>
            <a:off x="1518536" y="274638"/>
            <a:ext cx="9480389" cy="796908"/>
          </a:xfrm>
          <a:prstGeom prst="roundRect">
            <a:avLst/>
          </a:prstGeom>
        </p:spPr>
        <p:style>
          <a:lnRef idx="2">
            <a:schemeClr val="accent1"/>
          </a:lnRef>
          <a:fillRef idx="1">
            <a:schemeClr val="lt1"/>
          </a:fillRef>
          <a:effectRef idx="0">
            <a:schemeClr val="accent1"/>
          </a:effectRef>
          <a:fontRef idx="minor">
            <a:schemeClr val="dk1"/>
          </a:fontRef>
        </p:style>
        <p:txBody>
          <a:bodyPr>
            <a:normAutofit fontScale="9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latin typeface="Arial Rounded MT Bold" panose="020F0704030504030204" pitchFamily="34" charset="0"/>
              </a:rPr>
              <a:t>An example introduction for Pandora</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5A46D07-36C6-4950-AD20-5EF3BD9428A0}"/>
              </a:ext>
            </a:extLst>
          </p:cNvPr>
          <p:cNvSpPr txBox="1">
            <a:spLocks/>
          </p:cNvSpPr>
          <p:nvPr/>
        </p:nvSpPr>
        <p:spPr>
          <a:xfrm>
            <a:off x="233468" y="1368388"/>
            <a:ext cx="11562292" cy="5214974"/>
          </a:xfrm>
          <a:prstGeom prst="round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buFont typeface="Arial" panose="020B0604020202020204" pitchFamily="34" charset="0"/>
              <a:buNone/>
            </a:pPr>
            <a:r>
              <a:rPr lang="en-US" sz="3200" dirty="0">
                <a:latin typeface="Arial Rounded MT Bold" panose="020F0704030504030204" pitchFamily="34" charset="0"/>
              </a:rPr>
              <a:t>Pandora is a mysterious world of wonder and beauty. It is filled with mythical things from day and night, no matter which way you look at it, it is gorgeous. Pandora is one of the many moons orbiting the planet Polyphemus. If you take one breath from the toxic atmosphere in Pandora, it can suffocate you in seconds. There is beauty in everything, even the most frightening things.  In this report, you will discover many of the strange, bewitching things about Pandora, including the animals that inhabit it, its landscape, day and night on Pandora and finally the human presence.  </a:t>
            </a:r>
          </a:p>
          <a:p>
            <a:endParaRPr lang="en-US" dirty="0"/>
          </a:p>
        </p:txBody>
      </p:sp>
      <p:sp>
        <p:nvSpPr>
          <p:cNvPr id="4" name="Rectangle: Rounded Corners 3">
            <a:extLst>
              <a:ext uri="{FF2B5EF4-FFF2-40B4-BE49-F238E27FC236}">
                <a16:creationId xmlns:a16="http://schemas.microsoft.com/office/drawing/2014/main" id="{A95839E5-3E7D-4FE1-92AA-873FC3484C3C}"/>
              </a:ext>
            </a:extLst>
          </p:cNvPr>
          <p:cNvSpPr/>
          <p:nvPr/>
        </p:nvSpPr>
        <p:spPr>
          <a:xfrm>
            <a:off x="233467" y="5852160"/>
            <a:ext cx="4051149" cy="87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Next, I would use my mind map to create sub-headings for each section: location, animals etc.</a:t>
            </a:r>
          </a:p>
        </p:txBody>
      </p:sp>
    </p:spTree>
    <p:extLst>
      <p:ext uri="{BB962C8B-B14F-4D97-AF65-F5344CB8AC3E}">
        <p14:creationId xmlns:p14="http://schemas.microsoft.com/office/powerpoint/2010/main" val="265226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F980FF23-C95C-4D50-A330-BC6FCB203D97}"/>
              </a:ext>
            </a:extLst>
          </p:cNvPr>
          <p:cNvSpPr/>
          <p:nvPr/>
        </p:nvSpPr>
        <p:spPr>
          <a:xfrm>
            <a:off x="637309" y="554182"/>
            <a:ext cx="3574473" cy="193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Rounded MT Bold" panose="020F0704030504030204" pitchFamily="34" charset="0"/>
              </a:rPr>
              <a:t>Title</a:t>
            </a:r>
            <a:endParaRPr lang="en-GB" dirty="0">
              <a:latin typeface="Arial Rounded MT Bold" panose="020F0704030504030204" pitchFamily="34" charset="0"/>
            </a:endParaRPr>
          </a:p>
        </p:txBody>
      </p:sp>
      <p:sp>
        <p:nvSpPr>
          <p:cNvPr id="3" name="Arrow: Right 2">
            <a:extLst>
              <a:ext uri="{FF2B5EF4-FFF2-40B4-BE49-F238E27FC236}">
                <a16:creationId xmlns:a16="http://schemas.microsoft.com/office/drawing/2014/main" id="{8E4A27F8-CA38-45D3-A924-5D7E7E3C5C59}"/>
              </a:ext>
            </a:extLst>
          </p:cNvPr>
          <p:cNvSpPr/>
          <p:nvPr/>
        </p:nvSpPr>
        <p:spPr>
          <a:xfrm>
            <a:off x="5209309" y="554182"/>
            <a:ext cx="3574473" cy="1939636"/>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Rounded MT Bold" panose="020F0704030504030204" pitchFamily="34" charset="0"/>
              </a:rPr>
              <a:t>Introduction</a:t>
            </a:r>
            <a:endParaRPr lang="en-GB" dirty="0">
              <a:latin typeface="Arial Rounded MT Bold" panose="020F0704030504030204" pitchFamily="34" charset="0"/>
            </a:endParaRPr>
          </a:p>
        </p:txBody>
      </p:sp>
      <p:sp>
        <p:nvSpPr>
          <p:cNvPr id="4" name="Arrow: Right 3">
            <a:extLst>
              <a:ext uri="{FF2B5EF4-FFF2-40B4-BE49-F238E27FC236}">
                <a16:creationId xmlns:a16="http://schemas.microsoft.com/office/drawing/2014/main" id="{994D0DAF-69B2-450A-822B-5386382ACB98}"/>
              </a:ext>
            </a:extLst>
          </p:cNvPr>
          <p:cNvSpPr/>
          <p:nvPr/>
        </p:nvSpPr>
        <p:spPr>
          <a:xfrm rot="5400000">
            <a:off x="8321040" y="2459182"/>
            <a:ext cx="3574473" cy="19396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Rounded MT Bold" panose="020F0704030504030204" pitchFamily="34" charset="0"/>
              </a:rPr>
              <a:t>Sub-heading and paragraph 1</a:t>
            </a:r>
            <a:endParaRPr lang="en-GB" sz="1600" dirty="0">
              <a:latin typeface="Arial Rounded MT Bold" panose="020F0704030504030204" pitchFamily="34" charset="0"/>
            </a:endParaRPr>
          </a:p>
        </p:txBody>
      </p:sp>
      <p:sp>
        <p:nvSpPr>
          <p:cNvPr id="8" name="Arrow: Right 7">
            <a:extLst>
              <a:ext uri="{FF2B5EF4-FFF2-40B4-BE49-F238E27FC236}">
                <a16:creationId xmlns:a16="http://schemas.microsoft.com/office/drawing/2014/main" id="{542D4CAF-21D9-4BC0-8013-70B77B13CFAC}"/>
              </a:ext>
            </a:extLst>
          </p:cNvPr>
          <p:cNvSpPr/>
          <p:nvPr/>
        </p:nvSpPr>
        <p:spPr>
          <a:xfrm flipH="1">
            <a:off x="5209308" y="4476304"/>
            <a:ext cx="3574473" cy="193963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Rounded MT Bold" panose="020F0704030504030204" pitchFamily="34" charset="0"/>
              </a:rPr>
              <a:t>Sub-heading and paragraph 2</a:t>
            </a:r>
            <a:endParaRPr lang="en-GB" sz="1600" dirty="0">
              <a:latin typeface="Arial Rounded MT Bold" panose="020F0704030504030204" pitchFamily="34" charset="0"/>
            </a:endParaRPr>
          </a:p>
        </p:txBody>
      </p:sp>
      <p:sp>
        <p:nvSpPr>
          <p:cNvPr id="9" name="Arrow: Right 8">
            <a:extLst>
              <a:ext uri="{FF2B5EF4-FFF2-40B4-BE49-F238E27FC236}">
                <a16:creationId xmlns:a16="http://schemas.microsoft.com/office/drawing/2014/main" id="{3FBE5868-5A65-4003-8D1F-D58CB53D9DF1}"/>
              </a:ext>
            </a:extLst>
          </p:cNvPr>
          <p:cNvSpPr/>
          <p:nvPr/>
        </p:nvSpPr>
        <p:spPr>
          <a:xfrm flipH="1">
            <a:off x="685054" y="4476304"/>
            <a:ext cx="3574473" cy="193963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Rounded MT Bold" panose="020F0704030504030204" pitchFamily="34" charset="0"/>
              </a:rPr>
              <a:t>Sub-heading and paragraph 3</a:t>
            </a:r>
            <a:endParaRPr lang="en-GB" sz="1600" dirty="0">
              <a:latin typeface="Arial Rounded MT Bold" panose="020F0704030504030204" pitchFamily="34" charset="0"/>
            </a:endParaRPr>
          </a:p>
        </p:txBody>
      </p:sp>
      <p:sp>
        <p:nvSpPr>
          <p:cNvPr id="11" name="Rectangle: Rounded Corners 10">
            <a:extLst>
              <a:ext uri="{FF2B5EF4-FFF2-40B4-BE49-F238E27FC236}">
                <a16:creationId xmlns:a16="http://schemas.microsoft.com/office/drawing/2014/main" id="{75F45654-1702-435B-850E-3267062B76E8}"/>
              </a:ext>
            </a:extLst>
          </p:cNvPr>
          <p:cNvSpPr/>
          <p:nvPr/>
        </p:nvSpPr>
        <p:spPr>
          <a:xfrm>
            <a:off x="2424545" y="2707611"/>
            <a:ext cx="6049108" cy="176869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Pictures and Year Six grammar throughout, including:</a:t>
            </a:r>
          </a:p>
          <a:p>
            <a:pPr algn="ctr"/>
            <a:r>
              <a:rPr lang="en-GB" dirty="0">
                <a:latin typeface="Arial Rounded MT Bold" panose="020F0704030504030204" pitchFamily="34" charset="0"/>
              </a:rPr>
              <a:t>Bullet point lists, sub-headings, subject-specific words, relative clauses, semi-colons etc.</a:t>
            </a:r>
          </a:p>
        </p:txBody>
      </p:sp>
    </p:spTree>
    <p:extLst>
      <p:ext uri="{BB962C8B-B14F-4D97-AF65-F5344CB8AC3E}">
        <p14:creationId xmlns:p14="http://schemas.microsoft.com/office/powerpoint/2010/main" val="200475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r, sky, light&#10;&#10;Description automatically generated">
            <a:extLst>
              <a:ext uri="{FF2B5EF4-FFF2-40B4-BE49-F238E27FC236}">
                <a16:creationId xmlns:a16="http://schemas.microsoft.com/office/drawing/2014/main" id="{B6E3A47C-5B13-467E-9315-99AFC3E69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4" y="710964"/>
            <a:ext cx="4428309" cy="2767693"/>
          </a:xfrm>
          <a:prstGeom prst="rect">
            <a:avLst/>
          </a:prstGeom>
        </p:spPr>
      </p:pic>
      <p:sp>
        <p:nvSpPr>
          <p:cNvPr id="4" name="TextBox 3">
            <a:extLst>
              <a:ext uri="{FF2B5EF4-FFF2-40B4-BE49-F238E27FC236}">
                <a16:creationId xmlns:a16="http://schemas.microsoft.com/office/drawing/2014/main" id="{62E8CB5C-8FA1-44AF-BB7B-8F441E0929CA}"/>
              </a:ext>
            </a:extLst>
          </p:cNvPr>
          <p:cNvSpPr txBox="1"/>
          <p:nvPr/>
        </p:nvSpPr>
        <p:spPr>
          <a:xfrm>
            <a:off x="6096000" y="710964"/>
            <a:ext cx="5538651" cy="5078313"/>
          </a:xfrm>
          <a:prstGeom prst="rect">
            <a:avLst/>
          </a:prstGeom>
          <a:noFill/>
        </p:spPr>
        <p:txBody>
          <a:bodyPr wrap="square" rtlCol="0">
            <a:spAutoFit/>
          </a:bodyPr>
          <a:lstStyle/>
          <a:p>
            <a:pPr algn="ctr"/>
            <a:r>
              <a:rPr lang="en-GB" sz="3600" dirty="0">
                <a:latin typeface="Arial Rounded MT Bold" panose="020F0704030504030204" pitchFamily="34" charset="0"/>
              </a:rPr>
              <a:t>Today we will be writing our own non-chronological report on YOUR OWN PLANET.</a:t>
            </a:r>
          </a:p>
          <a:p>
            <a:pPr algn="ctr"/>
            <a:endParaRPr lang="en-GB" sz="3600" dirty="0">
              <a:latin typeface="Arial Rounded MT Bold" panose="020F0704030504030204" pitchFamily="34" charset="0"/>
            </a:endParaRPr>
          </a:p>
          <a:p>
            <a:pPr algn="ctr"/>
            <a:r>
              <a:rPr lang="en-GB" sz="3600" dirty="0">
                <a:latin typeface="Arial Rounded MT Bold" panose="020F0704030504030204" pitchFamily="34" charset="0"/>
              </a:rPr>
              <a:t>Watch the clip from Avatar which discusses the planet that the film is set on: Pandora</a:t>
            </a:r>
            <a:r>
              <a:rPr lang="en-GB" sz="2800" dirty="0">
                <a:latin typeface="Arial Rounded MT Bold" panose="020F0704030504030204" pitchFamily="34" charset="0"/>
              </a:rPr>
              <a:t>.</a:t>
            </a:r>
          </a:p>
        </p:txBody>
      </p:sp>
      <p:pic>
        <p:nvPicPr>
          <p:cNvPr id="2050" name="Picture 2" descr="Image result for pandora avatar">
            <a:extLst>
              <a:ext uri="{FF2B5EF4-FFF2-40B4-BE49-F238E27FC236}">
                <a16:creationId xmlns:a16="http://schemas.microsoft.com/office/drawing/2014/main" id="{E10384F6-09DE-4166-A174-31690D0C3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 y="3792720"/>
            <a:ext cx="4428309" cy="24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2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andora Discovered">
            <a:hlinkClick r:id="" action="ppaction://media"/>
            <a:extLst>
              <a:ext uri="{FF2B5EF4-FFF2-40B4-BE49-F238E27FC236}">
                <a16:creationId xmlns:a16="http://schemas.microsoft.com/office/drawing/2014/main" id="{8E7A9A51-A90F-419C-90CE-83B4636FA73F}"/>
              </a:ext>
            </a:extLst>
          </p:cNvPr>
          <p:cNvPicPr>
            <a:picLocks noRot="1" noChangeAspect="1"/>
          </p:cNvPicPr>
          <p:nvPr>
            <a:videoFile r:link="rId1"/>
          </p:nvPr>
        </p:nvPicPr>
        <p:blipFill>
          <a:blip r:embed="rId3"/>
          <a:stretch>
            <a:fillRect/>
          </a:stretch>
        </p:blipFill>
        <p:spPr>
          <a:xfrm>
            <a:off x="735875" y="342900"/>
            <a:ext cx="10249988" cy="5765618"/>
          </a:xfrm>
          <a:prstGeom prst="rect">
            <a:avLst/>
          </a:prstGeom>
        </p:spPr>
      </p:pic>
      <p:sp>
        <p:nvSpPr>
          <p:cNvPr id="3" name="Rectangle 2">
            <a:extLst>
              <a:ext uri="{FF2B5EF4-FFF2-40B4-BE49-F238E27FC236}">
                <a16:creationId xmlns:a16="http://schemas.microsoft.com/office/drawing/2014/main" id="{D9FD85E4-A2D3-49AE-87E8-015CF14C9DE0}"/>
              </a:ext>
            </a:extLst>
          </p:cNvPr>
          <p:cNvSpPr/>
          <p:nvPr/>
        </p:nvSpPr>
        <p:spPr>
          <a:xfrm>
            <a:off x="3118013" y="6330434"/>
            <a:ext cx="5041573" cy="369332"/>
          </a:xfrm>
          <a:prstGeom prst="rect">
            <a:avLst/>
          </a:prstGeom>
        </p:spPr>
        <p:txBody>
          <a:bodyPr wrap="none">
            <a:spAutoFit/>
          </a:bodyPr>
          <a:lstStyle/>
          <a:p>
            <a:r>
              <a:rPr lang="en-GB" dirty="0"/>
              <a:t>https://www.youtube.com/watch?v=GBGDmin_38E</a:t>
            </a:r>
          </a:p>
        </p:txBody>
      </p:sp>
    </p:spTree>
    <p:extLst>
      <p:ext uri="{BB962C8B-B14F-4D97-AF65-F5344CB8AC3E}">
        <p14:creationId xmlns:p14="http://schemas.microsoft.com/office/powerpoint/2010/main" val="27269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F0BD-2688-4D86-822E-BDE9937525E5}"/>
              </a:ext>
            </a:extLst>
          </p:cNvPr>
          <p:cNvSpPr txBox="1">
            <a:spLocks/>
          </p:cNvSpPr>
          <p:nvPr/>
        </p:nvSpPr>
        <p:spPr>
          <a:xfrm>
            <a:off x="315995" y="404664"/>
            <a:ext cx="11868472" cy="6480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Arial Rounded MT Bold" panose="020F0704030504030204" pitchFamily="34" charset="0"/>
              </a:rPr>
              <a:t>The World of Pandora </a:t>
            </a:r>
          </a:p>
          <a:p>
            <a:pPr algn="ctr"/>
            <a:r>
              <a:rPr lang="en-GB" sz="2400" dirty="0">
                <a:latin typeface="Arial Rounded MT Bold" panose="020F0704030504030204" pitchFamily="34" charset="0"/>
              </a:rPr>
              <a:t>Re-watch the video and create a mind map for each of these sections:</a:t>
            </a:r>
          </a:p>
        </p:txBody>
      </p:sp>
      <p:sp>
        <p:nvSpPr>
          <p:cNvPr id="3" name="Text Placeholder 4">
            <a:extLst>
              <a:ext uri="{FF2B5EF4-FFF2-40B4-BE49-F238E27FC236}">
                <a16:creationId xmlns:a16="http://schemas.microsoft.com/office/drawing/2014/main" id="{A67468B5-B380-4A44-96E1-F69ACF901F50}"/>
              </a:ext>
            </a:extLst>
          </p:cNvPr>
          <p:cNvSpPr txBox="1">
            <a:spLocks/>
          </p:cNvSpPr>
          <p:nvPr/>
        </p:nvSpPr>
        <p:spPr>
          <a:xfrm>
            <a:off x="179511" y="1916832"/>
            <a:ext cx="2851071" cy="3384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buFont typeface="Wingdings" pitchFamily="2" charset="2"/>
              <a:buChar char="Ø"/>
            </a:pPr>
            <a:r>
              <a:rPr lang="en-GB" dirty="0">
                <a:latin typeface="Arial Rounded MT Bold" panose="020F0704030504030204" pitchFamily="34" charset="0"/>
              </a:rPr>
              <a:t>Location</a:t>
            </a:r>
          </a:p>
          <a:p>
            <a:pPr marL="179388" indent="-179388">
              <a:buFont typeface="Wingdings" pitchFamily="2" charset="2"/>
              <a:buChar char="Ø"/>
            </a:pPr>
            <a:r>
              <a:rPr lang="en-GB" dirty="0">
                <a:latin typeface="Arial Rounded MT Bold" panose="020F0704030504030204" pitchFamily="34" charset="0"/>
              </a:rPr>
              <a:t>Appearance </a:t>
            </a:r>
          </a:p>
          <a:p>
            <a:pPr marL="179388" indent="-179388">
              <a:buFont typeface="Wingdings" pitchFamily="2" charset="2"/>
              <a:buChar char="Ø"/>
            </a:pPr>
            <a:r>
              <a:rPr lang="en-GB" dirty="0">
                <a:latin typeface="Arial Rounded MT Bold" panose="020F0704030504030204" pitchFamily="34" charset="0"/>
              </a:rPr>
              <a:t>Day and Night</a:t>
            </a:r>
          </a:p>
          <a:p>
            <a:pPr marL="179388" indent="-179388">
              <a:buFont typeface="Wingdings" pitchFamily="2" charset="2"/>
              <a:buChar char="Ø"/>
            </a:pPr>
            <a:r>
              <a:rPr lang="en-GB" dirty="0">
                <a:latin typeface="Arial Rounded MT Bold" panose="020F0704030504030204" pitchFamily="34" charset="0"/>
              </a:rPr>
              <a:t>Animals</a:t>
            </a:r>
          </a:p>
          <a:p>
            <a:pPr marL="179388" indent="-179388">
              <a:buFont typeface="Wingdings" pitchFamily="2" charset="2"/>
              <a:buChar char="Ø"/>
            </a:pPr>
            <a:r>
              <a:rPr lang="en-GB" dirty="0">
                <a:latin typeface="Arial Rounded MT Bold" panose="020F0704030504030204" pitchFamily="34" charset="0"/>
              </a:rPr>
              <a:t>Human presence </a:t>
            </a:r>
          </a:p>
        </p:txBody>
      </p:sp>
      <p:pic>
        <p:nvPicPr>
          <p:cNvPr id="4" name="Picture Placeholder 7" descr="Daytime_pandora.jpg">
            <a:extLst>
              <a:ext uri="{FF2B5EF4-FFF2-40B4-BE49-F238E27FC236}">
                <a16:creationId xmlns:a16="http://schemas.microsoft.com/office/drawing/2014/main" id="{BBCF88FD-BFCB-43CF-867D-71B8EA67A02D}"/>
              </a:ext>
            </a:extLst>
          </p:cNvPr>
          <p:cNvPicPr>
            <a:picLocks noChangeAspect="1"/>
          </p:cNvPicPr>
          <p:nvPr/>
        </p:nvPicPr>
        <p:blipFill>
          <a:blip r:embed="rId2" cstate="print"/>
          <a:srcRect l="12500" r="12500"/>
          <a:stretch>
            <a:fillRect/>
          </a:stretch>
        </p:blipFill>
        <p:spPr>
          <a:xfrm>
            <a:off x="3030582" y="1556792"/>
            <a:ext cx="6800537" cy="5100403"/>
          </a:xfrm>
          <a:prstGeom prst="rect">
            <a:avLst/>
          </a:prstGeom>
        </p:spPr>
      </p:pic>
      <p:sp>
        <p:nvSpPr>
          <p:cNvPr id="5" name="Oval Callout 8">
            <a:extLst>
              <a:ext uri="{FF2B5EF4-FFF2-40B4-BE49-F238E27FC236}">
                <a16:creationId xmlns:a16="http://schemas.microsoft.com/office/drawing/2014/main" id="{5D11917B-DAF1-4A17-B857-1B3A06A90F0B}"/>
              </a:ext>
            </a:extLst>
          </p:cNvPr>
          <p:cNvSpPr/>
          <p:nvPr/>
        </p:nvSpPr>
        <p:spPr>
          <a:xfrm>
            <a:off x="5477337" y="1746528"/>
            <a:ext cx="2088232" cy="1728192"/>
          </a:xfrm>
          <a:prstGeom prst="wedgeEllipseCallout">
            <a:avLst>
              <a:gd name="adj1" fmla="val 47362"/>
              <a:gd name="adj2" fmla="val 8331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That Mr Silvester loves a good mind map...</a:t>
            </a:r>
          </a:p>
        </p:txBody>
      </p:sp>
      <p:sp>
        <p:nvSpPr>
          <p:cNvPr id="6" name="Oval Callout 9">
            <a:extLst>
              <a:ext uri="{FF2B5EF4-FFF2-40B4-BE49-F238E27FC236}">
                <a16:creationId xmlns:a16="http://schemas.microsoft.com/office/drawing/2014/main" id="{7D6E7E6C-EAD7-4E93-8673-86DDAF89014B}"/>
              </a:ext>
            </a:extLst>
          </p:cNvPr>
          <p:cNvSpPr/>
          <p:nvPr/>
        </p:nvSpPr>
        <p:spPr>
          <a:xfrm>
            <a:off x="7751045" y="1916832"/>
            <a:ext cx="2428860" cy="1152128"/>
          </a:xfrm>
          <a:prstGeom prst="wedgeEllipseCallout">
            <a:avLst>
              <a:gd name="adj1" fmla="val -28011"/>
              <a:gd name="adj2" fmla="val 9199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t>... Especially if it’s done with sub-headings.</a:t>
            </a:r>
          </a:p>
        </p:txBody>
      </p:sp>
    </p:spTree>
    <p:extLst>
      <p:ext uri="{BB962C8B-B14F-4D97-AF65-F5344CB8AC3E}">
        <p14:creationId xmlns:p14="http://schemas.microsoft.com/office/powerpoint/2010/main" val="131256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2204C4-D458-43FF-A698-E5895EDAFCF2}"/>
              </a:ext>
            </a:extLst>
          </p:cNvPr>
          <p:cNvSpPr/>
          <p:nvPr/>
        </p:nvSpPr>
        <p:spPr>
          <a:xfrm>
            <a:off x="4284617" y="1548599"/>
            <a:ext cx="3304903" cy="1554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Arial Rounded MT Bold" panose="020F0704030504030204" pitchFamily="34" charset="0"/>
              </a:rPr>
              <a:t>Pandora</a:t>
            </a:r>
          </a:p>
        </p:txBody>
      </p:sp>
      <p:sp>
        <p:nvSpPr>
          <p:cNvPr id="3" name="TextBox 2">
            <a:extLst>
              <a:ext uri="{FF2B5EF4-FFF2-40B4-BE49-F238E27FC236}">
                <a16:creationId xmlns:a16="http://schemas.microsoft.com/office/drawing/2014/main" id="{D89FF686-B6AB-40EF-915D-725628ABEE99}"/>
              </a:ext>
            </a:extLst>
          </p:cNvPr>
          <p:cNvSpPr txBox="1"/>
          <p:nvPr/>
        </p:nvSpPr>
        <p:spPr>
          <a:xfrm>
            <a:off x="391886" y="347693"/>
            <a:ext cx="3304903" cy="584775"/>
          </a:xfrm>
          <a:prstGeom prst="rect">
            <a:avLst/>
          </a:prstGeom>
          <a:noFill/>
        </p:spPr>
        <p:txBody>
          <a:bodyPr wrap="square" rtlCol="0">
            <a:spAutoFit/>
          </a:bodyPr>
          <a:lstStyle/>
          <a:p>
            <a:r>
              <a:rPr lang="en-GB" sz="3200" u="sng" dirty="0">
                <a:latin typeface="Arial Rounded MT Bold" panose="020F0704030504030204" pitchFamily="34" charset="0"/>
              </a:rPr>
              <a:t>Location</a:t>
            </a:r>
          </a:p>
        </p:txBody>
      </p:sp>
      <p:sp>
        <p:nvSpPr>
          <p:cNvPr id="4" name="Rectangle 3">
            <a:extLst>
              <a:ext uri="{FF2B5EF4-FFF2-40B4-BE49-F238E27FC236}">
                <a16:creationId xmlns:a16="http://schemas.microsoft.com/office/drawing/2014/main" id="{664A9D34-F14E-4A86-A922-D607DC4CEF0D}"/>
              </a:ext>
            </a:extLst>
          </p:cNvPr>
          <p:cNvSpPr/>
          <p:nvPr/>
        </p:nvSpPr>
        <p:spPr>
          <a:xfrm>
            <a:off x="9171446" y="543636"/>
            <a:ext cx="2628668" cy="584775"/>
          </a:xfrm>
          <a:prstGeom prst="rect">
            <a:avLst/>
          </a:prstGeom>
        </p:spPr>
        <p:txBody>
          <a:bodyPr wrap="none">
            <a:spAutoFit/>
          </a:bodyPr>
          <a:lstStyle/>
          <a:p>
            <a:r>
              <a:rPr lang="en-GB" sz="3200" u="sng" dirty="0">
                <a:latin typeface="Arial Rounded MT Bold" panose="020F0704030504030204" pitchFamily="34" charset="0"/>
              </a:rPr>
              <a:t>Appearance</a:t>
            </a:r>
            <a:endParaRPr lang="en-GB" sz="3200" u="sng" dirty="0"/>
          </a:p>
        </p:txBody>
      </p:sp>
      <p:sp>
        <p:nvSpPr>
          <p:cNvPr id="5" name="TextBox 4">
            <a:extLst>
              <a:ext uri="{FF2B5EF4-FFF2-40B4-BE49-F238E27FC236}">
                <a16:creationId xmlns:a16="http://schemas.microsoft.com/office/drawing/2014/main" id="{F5CC6D9F-06E0-4106-A2F4-56584F34E4CA}"/>
              </a:ext>
            </a:extLst>
          </p:cNvPr>
          <p:cNvSpPr txBox="1"/>
          <p:nvPr/>
        </p:nvSpPr>
        <p:spPr>
          <a:xfrm>
            <a:off x="126275" y="3783223"/>
            <a:ext cx="3304903" cy="584775"/>
          </a:xfrm>
          <a:prstGeom prst="rect">
            <a:avLst/>
          </a:prstGeom>
          <a:noFill/>
        </p:spPr>
        <p:txBody>
          <a:bodyPr wrap="square" rtlCol="0">
            <a:spAutoFit/>
          </a:bodyPr>
          <a:lstStyle/>
          <a:p>
            <a:r>
              <a:rPr lang="en-GB" sz="3200" u="sng" dirty="0">
                <a:latin typeface="Arial Rounded MT Bold" panose="020F0704030504030204" pitchFamily="34" charset="0"/>
              </a:rPr>
              <a:t>Day and night</a:t>
            </a:r>
          </a:p>
        </p:txBody>
      </p:sp>
      <p:sp>
        <p:nvSpPr>
          <p:cNvPr id="6" name="TextBox 5">
            <a:extLst>
              <a:ext uri="{FF2B5EF4-FFF2-40B4-BE49-F238E27FC236}">
                <a16:creationId xmlns:a16="http://schemas.microsoft.com/office/drawing/2014/main" id="{774382D0-58B8-4BE8-B313-BB6F4C9E4CEA}"/>
              </a:ext>
            </a:extLst>
          </p:cNvPr>
          <p:cNvSpPr txBox="1"/>
          <p:nvPr/>
        </p:nvSpPr>
        <p:spPr>
          <a:xfrm>
            <a:off x="8833328" y="3609052"/>
            <a:ext cx="3304903" cy="584775"/>
          </a:xfrm>
          <a:prstGeom prst="rect">
            <a:avLst/>
          </a:prstGeom>
          <a:noFill/>
        </p:spPr>
        <p:txBody>
          <a:bodyPr wrap="square" rtlCol="0">
            <a:spAutoFit/>
          </a:bodyPr>
          <a:lstStyle/>
          <a:p>
            <a:r>
              <a:rPr lang="en-GB" sz="3200" u="sng" dirty="0">
                <a:latin typeface="Arial Rounded MT Bold" panose="020F0704030504030204" pitchFamily="34" charset="0"/>
              </a:rPr>
              <a:t>Animals</a:t>
            </a:r>
          </a:p>
        </p:txBody>
      </p:sp>
      <p:sp>
        <p:nvSpPr>
          <p:cNvPr id="7" name="TextBox 6">
            <a:extLst>
              <a:ext uri="{FF2B5EF4-FFF2-40B4-BE49-F238E27FC236}">
                <a16:creationId xmlns:a16="http://schemas.microsoft.com/office/drawing/2014/main" id="{02DDF529-C39B-4A1E-9522-0F0ACDB4161F}"/>
              </a:ext>
            </a:extLst>
          </p:cNvPr>
          <p:cNvSpPr txBox="1"/>
          <p:nvPr/>
        </p:nvSpPr>
        <p:spPr>
          <a:xfrm>
            <a:off x="4284616" y="4532161"/>
            <a:ext cx="3304903" cy="1077218"/>
          </a:xfrm>
          <a:prstGeom prst="rect">
            <a:avLst/>
          </a:prstGeom>
          <a:noFill/>
        </p:spPr>
        <p:txBody>
          <a:bodyPr wrap="square" rtlCol="0">
            <a:spAutoFit/>
          </a:bodyPr>
          <a:lstStyle/>
          <a:p>
            <a:pPr algn="ctr"/>
            <a:r>
              <a:rPr lang="en-GB" sz="3200" u="sng" dirty="0">
                <a:latin typeface="Arial Rounded MT Bold" panose="020F0704030504030204" pitchFamily="34" charset="0"/>
              </a:rPr>
              <a:t>Human presence</a:t>
            </a:r>
          </a:p>
        </p:txBody>
      </p:sp>
    </p:spTree>
    <p:extLst>
      <p:ext uri="{BB962C8B-B14F-4D97-AF65-F5344CB8AC3E}">
        <p14:creationId xmlns:p14="http://schemas.microsoft.com/office/powerpoint/2010/main" val="18888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7DD1C2-6CF8-4BD4-B726-7B604989F634}"/>
              </a:ext>
            </a:extLst>
          </p:cNvPr>
          <p:cNvSpPr/>
          <p:nvPr/>
        </p:nvSpPr>
        <p:spPr>
          <a:xfrm>
            <a:off x="213360" y="428178"/>
            <a:ext cx="6096000" cy="6001643"/>
          </a:xfrm>
          <a:prstGeom prst="rect">
            <a:avLst/>
          </a:prstGeom>
        </p:spPr>
        <p:txBody>
          <a:bodyPr>
            <a:spAutoFit/>
          </a:bodyPr>
          <a:lstStyle/>
          <a:p>
            <a:r>
              <a:rPr lang="en-GB" sz="3200" u="sng" dirty="0">
                <a:latin typeface="Arial Rounded MT Bold" panose="020F0704030504030204" pitchFamily="34" charset="0"/>
              </a:rPr>
              <a:t>Some of the key animals mentioned</a:t>
            </a:r>
          </a:p>
          <a:p>
            <a:r>
              <a:rPr lang="en-GB" sz="3200" dirty="0">
                <a:latin typeface="Arial Rounded MT Bold" panose="020F0704030504030204" pitchFamily="34" charset="0"/>
              </a:rPr>
              <a:t>Polyphemus</a:t>
            </a:r>
          </a:p>
          <a:p>
            <a:r>
              <a:rPr lang="en-GB" sz="3200" dirty="0">
                <a:latin typeface="Arial Rounded MT Bold" panose="020F0704030504030204" pitchFamily="34" charset="0"/>
              </a:rPr>
              <a:t>Alpha Centauri</a:t>
            </a:r>
          </a:p>
          <a:p>
            <a:r>
              <a:rPr lang="en-GB" sz="3200" dirty="0" err="1">
                <a:latin typeface="Arial Rounded MT Bold" panose="020F0704030504030204" pitchFamily="34" charset="0"/>
              </a:rPr>
              <a:t>Na’vi</a:t>
            </a:r>
            <a:endParaRPr lang="en-GB" sz="3200" dirty="0">
              <a:latin typeface="Arial Rounded MT Bold" panose="020F0704030504030204" pitchFamily="34" charset="0"/>
            </a:endParaRPr>
          </a:p>
          <a:p>
            <a:r>
              <a:rPr lang="en-GB" sz="3200" dirty="0">
                <a:latin typeface="Arial Rounded MT Bold" panose="020F0704030504030204" pitchFamily="34" charset="0"/>
              </a:rPr>
              <a:t>Mountain Banshee</a:t>
            </a:r>
          </a:p>
          <a:p>
            <a:r>
              <a:rPr lang="en-GB" sz="3200" dirty="0" err="1">
                <a:latin typeface="Arial Rounded MT Bold" panose="020F0704030504030204" pitchFamily="34" charset="0"/>
              </a:rPr>
              <a:t>Direhorse</a:t>
            </a:r>
            <a:endParaRPr lang="en-GB" sz="3200" dirty="0">
              <a:latin typeface="Arial Rounded MT Bold" panose="020F0704030504030204" pitchFamily="34" charset="0"/>
            </a:endParaRPr>
          </a:p>
          <a:p>
            <a:r>
              <a:rPr lang="en-US" sz="3200" dirty="0" err="1">
                <a:latin typeface="Arial Rounded MT Bold" panose="020F0704030504030204" pitchFamily="34" charset="0"/>
              </a:rPr>
              <a:t>Thanator</a:t>
            </a:r>
            <a:endParaRPr lang="en-US" sz="3200" dirty="0">
              <a:latin typeface="Arial Rounded MT Bold" panose="020F0704030504030204" pitchFamily="34" charset="0"/>
            </a:endParaRPr>
          </a:p>
          <a:p>
            <a:r>
              <a:rPr lang="en-US" sz="3200" dirty="0">
                <a:latin typeface="Arial Rounded MT Bold" panose="020F0704030504030204" pitchFamily="34" charset="0"/>
              </a:rPr>
              <a:t>The Great </a:t>
            </a:r>
            <a:r>
              <a:rPr lang="en-US" sz="3200" dirty="0" err="1">
                <a:latin typeface="Arial Rounded MT Bold" panose="020F0704030504030204" pitchFamily="34" charset="0"/>
              </a:rPr>
              <a:t>Leanoptrex</a:t>
            </a:r>
            <a:r>
              <a:rPr lang="en-US" sz="3200" dirty="0">
                <a:latin typeface="Arial Rounded MT Bold" panose="020F0704030504030204" pitchFamily="34" charset="0"/>
              </a:rPr>
              <a:t> – King of the Sky</a:t>
            </a:r>
          </a:p>
          <a:p>
            <a:r>
              <a:rPr lang="en-US" sz="3200" dirty="0" err="1">
                <a:latin typeface="Arial Rounded MT Bold" panose="020F0704030504030204" pitchFamily="34" charset="0"/>
              </a:rPr>
              <a:t>Thickskinned</a:t>
            </a:r>
            <a:r>
              <a:rPr lang="en-US" sz="3200" dirty="0">
                <a:latin typeface="Arial Rounded MT Bold" panose="020F0704030504030204" pitchFamily="34" charset="0"/>
              </a:rPr>
              <a:t> Hammerhead </a:t>
            </a:r>
            <a:r>
              <a:rPr lang="en-US" sz="3200" dirty="0" err="1">
                <a:latin typeface="Arial Rounded MT Bold" panose="020F0704030504030204" pitchFamily="34" charset="0"/>
              </a:rPr>
              <a:t>Tythanasaurs</a:t>
            </a:r>
            <a:endParaRPr lang="en-US" sz="32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1A458CDC-CDB1-4F0D-B8A1-BC980A83C836}"/>
              </a:ext>
            </a:extLst>
          </p:cNvPr>
          <p:cNvSpPr/>
          <p:nvPr/>
        </p:nvSpPr>
        <p:spPr>
          <a:xfrm>
            <a:off x="6930783" y="4549676"/>
            <a:ext cx="5186082" cy="2308324"/>
          </a:xfrm>
          <a:prstGeom prst="rect">
            <a:avLst/>
          </a:prstGeom>
        </p:spPr>
        <p:txBody>
          <a:bodyPr wrap="square">
            <a:spAutoFit/>
          </a:bodyPr>
          <a:lstStyle/>
          <a:p>
            <a:r>
              <a:rPr lang="en-GB" sz="2400" dirty="0">
                <a:latin typeface="Arial Rounded MT Bold" panose="020F0704030504030204" pitchFamily="34" charset="0"/>
              </a:rPr>
              <a:t>You can find out loads more information about Pandora using the following link: </a:t>
            </a:r>
            <a:endParaRPr lang="en-GB" sz="2400" dirty="0">
              <a:latin typeface="Arial Rounded MT Bold" panose="020F0704030504030204" pitchFamily="34" charset="0"/>
              <a:hlinkClick r:id="rId2"/>
            </a:endParaRPr>
          </a:p>
          <a:p>
            <a:endParaRPr lang="en-GB" sz="2400" dirty="0">
              <a:latin typeface="Arial Rounded MT Bold" panose="020F0704030504030204" pitchFamily="34" charset="0"/>
              <a:hlinkClick r:id="rId2"/>
            </a:endParaRPr>
          </a:p>
          <a:p>
            <a:r>
              <a:rPr lang="en-GB" sz="2400" dirty="0">
                <a:latin typeface="Arial Rounded MT Bold" panose="020F0704030504030204" pitchFamily="34" charset="0"/>
                <a:hlinkClick r:id="rId2"/>
              </a:rPr>
              <a:t>https://james-camerons-avatar.fandom.com/wiki/Pandora</a:t>
            </a:r>
            <a:endParaRPr lang="en-GB" sz="2400" dirty="0">
              <a:latin typeface="Arial Rounded MT Bold" panose="020F0704030504030204" pitchFamily="34" charset="0"/>
            </a:endParaRPr>
          </a:p>
        </p:txBody>
      </p:sp>
      <p:pic>
        <p:nvPicPr>
          <p:cNvPr id="5" name="Picture 4" descr="A close up of a tree&#10;&#10;Description automatically generated">
            <a:extLst>
              <a:ext uri="{FF2B5EF4-FFF2-40B4-BE49-F238E27FC236}">
                <a16:creationId xmlns:a16="http://schemas.microsoft.com/office/drawing/2014/main" id="{3AD699C7-0CBB-4E67-9682-9F6D5AF48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908" y="558052"/>
            <a:ext cx="2857500" cy="1600200"/>
          </a:xfrm>
          <a:prstGeom prst="rect">
            <a:avLst/>
          </a:prstGeom>
        </p:spPr>
      </p:pic>
      <p:pic>
        <p:nvPicPr>
          <p:cNvPr id="7" name="Picture 6" descr="A picture containing animal, grass, man, riding&#10;&#10;Description automatically generated">
            <a:extLst>
              <a:ext uri="{FF2B5EF4-FFF2-40B4-BE49-F238E27FC236}">
                <a16:creationId xmlns:a16="http://schemas.microsoft.com/office/drawing/2014/main" id="{F0919D15-150A-4AF9-8B1B-C934C6B22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547" y="1489811"/>
            <a:ext cx="2581891" cy="1939189"/>
          </a:xfrm>
          <a:prstGeom prst="rect">
            <a:avLst/>
          </a:prstGeom>
        </p:spPr>
      </p:pic>
      <p:pic>
        <p:nvPicPr>
          <p:cNvPr id="4098" name="Picture 2" descr="Image result for avatar animals">
            <a:extLst>
              <a:ext uri="{FF2B5EF4-FFF2-40B4-BE49-F238E27FC236}">
                <a16:creationId xmlns:a16="http://schemas.microsoft.com/office/drawing/2014/main" id="{8049B459-6B77-474A-B975-C3E3BF143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978" y="2459405"/>
            <a:ext cx="26574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0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2204C4-D458-43FF-A698-E5895EDAFCF2}"/>
              </a:ext>
            </a:extLst>
          </p:cNvPr>
          <p:cNvSpPr/>
          <p:nvPr/>
        </p:nvSpPr>
        <p:spPr>
          <a:xfrm>
            <a:off x="4284617" y="1548599"/>
            <a:ext cx="3304903" cy="1554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latin typeface="Arial Rounded MT Bold" panose="020F0704030504030204" pitchFamily="34" charset="0"/>
            </a:endParaRPr>
          </a:p>
        </p:txBody>
      </p:sp>
      <p:sp>
        <p:nvSpPr>
          <p:cNvPr id="3" name="TextBox 2">
            <a:extLst>
              <a:ext uri="{FF2B5EF4-FFF2-40B4-BE49-F238E27FC236}">
                <a16:creationId xmlns:a16="http://schemas.microsoft.com/office/drawing/2014/main" id="{D89FF686-B6AB-40EF-915D-725628ABEE99}"/>
              </a:ext>
            </a:extLst>
          </p:cNvPr>
          <p:cNvSpPr txBox="1"/>
          <p:nvPr/>
        </p:nvSpPr>
        <p:spPr>
          <a:xfrm>
            <a:off x="391886" y="963824"/>
            <a:ext cx="3304903" cy="584775"/>
          </a:xfrm>
          <a:prstGeom prst="rect">
            <a:avLst/>
          </a:prstGeom>
          <a:noFill/>
        </p:spPr>
        <p:txBody>
          <a:bodyPr wrap="square" rtlCol="0">
            <a:spAutoFit/>
          </a:bodyPr>
          <a:lstStyle/>
          <a:p>
            <a:r>
              <a:rPr lang="en-GB" sz="3200" u="sng" dirty="0">
                <a:latin typeface="Arial Rounded MT Bold" panose="020F0704030504030204" pitchFamily="34" charset="0"/>
              </a:rPr>
              <a:t>Location</a:t>
            </a:r>
          </a:p>
        </p:txBody>
      </p:sp>
      <p:sp>
        <p:nvSpPr>
          <p:cNvPr id="4" name="Rectangle 3">
            <a:extLst>
              <a:ext uri="{FF2B5EF4-FFF2-40B4-BE49-F238E27FC236}">
                <a16:creationId xmlns:a16="http://schemas.microsoft.com/office/drawing/2014/main" id="{664A9D34-F14E-4A86-A922-D607DC4CEF0D}"/>
              </a:ext>
            </a:extLst>
          </p:cNvPr>
          <p:cNvSpPr/>
          <p:nvPr/>
        </p:nvSpPr>
        <p:spPr>
          <a:xfrm>
            <a:off x="9171445" y="963824"/>
            <a:ext cx="2628668" cy="584775"/>
          </a:xfrm>
          <a:prstGeom prst="rect">
            <a:avLst/>
          </a:prstGeom>
        </p:spPr>
        <p:txBody>
          <a:bodyPr wrap="none">
            <a:spAutoFit/>
          </a:bodyPr>
          <a:lstStyle/>
          <a:p>
            <a:r>
              <a:rPr lang="en-GB" sz="3200" u="sng" dirty="0">
                <a:latin typeface="Arial Rounded MT Bold" panose="020F0704030504030204" pitchFamily="34" charset="0"/>
              </a:rPr>
              <a:t>Appearance</a:t>
            </a:r>
            <a:endParaRPr lang="en-GB" sz="3200" u="sng" dirty="0"/>
          </a:p>
        </p:txBody>
      </p:sp>
      <p:sp>
        <p:nvSpPr>
          <p:cNvPr id="5" name="TextBox 4">
            <a:extLst>
              <a:ext uri="{FF2B5EF4-FFF2-40B4-BE49-F238E27FC236}">
                <a16:creationId xmlns:a16="http://schemas.microsoft.com/office/drawing/2014/main" id="{F5CC6D9F-06E0-4106-A2F4-56584F34E4CA}"/>
              </a:ext>
            </a:extLst>
          </p:cNvPr>
          <p:cNvSpPr txBox="1"/>
          <p:nvPr/>
        </p:nvSpPr>
        <p:spPr>
          <a:xfrm>
            <a:off x="126275" y="4239773"/>
            <a:ext cx="3304903" cy="584775"/>
          </a:xfrm>
          <a:prstGeom prst="rect">
            <a:avLst/>
          </a:prstGeom>
          <a:noFill/>
        </p:spPr>
        <p:txBody>
          <a:bodyPr wrap="square" rtlCol="0">
            <a:spAutoFit/>
          </a:bodyPr>
          <a:lstStyle/>
          <a:p>
            <a:r>
              <a:rPr lang="en-GB" sz="3200" u="sng" dirty="0">
                <a:latin typeface="Arial Rounded MT Bold" panose="020F0704030504030204" pitchFamily="34" charset="0"/>
              </a:rPr>
              <a:t>Day and night</a:t>
            </a:r>
          </a:p>
        </p:txBody>
      </p:sp>
      <p:sp>
        <p:nvSpPr>
          <p:cNvPr id="6" name="TextBox 5">
            <a:extLst>
              <a:ext uri="{FF2B5EF4-FFF2-40B4-BE49-F238E27FC236}">
                <a16:creationId xmlns:a16="http://schemas.microsoft.com/office/drawing/2014/main" id="{774382D0-58B8-4BE8-B313-BB6F4C9E4CEA}"/>
              </a:ext>
            </a:extLst>
          </p:cNvPr>
          <p:cNvSpPr txBox="1"/>
          <p:nvPr/>
        </p:nvSpPr>
        <p:spPr>
          <a:xfrm>
            <a:off x="8833328" y="3609052"/>
            <a:ext cx="3304903" cy="584775"/>
          </a:xfrm>
          <a:prstGeom prst="rect">
            <a:avLst/>
          </a:prstGeom>
          <a:noFill/>
        </p:spPr>
        <p:txBody>
          <a:bodyPr wrap="square" rtlCol="0">
            <a:spAutoFit/>
          </a:bodyPr>
          <a:lstStyle/>
          <a:p>
            <a:r>
              <a:rPr lang="en-GB" sz="3200" u="sng" dirty="0">
                <a:latin typeface="Arial Rounded MT Bold" panose="020F0704030504030204" pitchFamily="34" charset="0"/>
              </a:rPr>
              <a:t>Animals</a:t>
            </a:r>
          </a:p>
        </p:txBody>
      </p:sp>
      <p:sp>
        <p:nvSpPr>
          <p:cNvPr id="7" name="TextBox 6">
            <a:extLst>
              <a:ext uri="{FF2B5EF4-FFF2-40B4-BE49-F238E27FC236}">
                <a16:creationId xmlns:a16="http://schemas.microsoft.com/office/drawing/2014/main" id="{02DDF529-C39B-4A1E-9522-0F0ACDB4161F}"/>
              </a:ext>
            </a:extLst>
          </p:cNvPr>
          <p:cNvSpPr txBox="1"/>
          <p:nvPr/>
        </p:nvSpPr>
        <p:spPr>
          <a:xfrm>
            <a:off x="4284616" y="4532161"/>
            <a:ext cx="3304903" cy="1077218"/>
          </a:xfrm>
          <a:prstGeom prst="rect">
            <a:avLst/>
          </a:prstGeom>
          <a:noFill/>
        </p:spPr>
        <p:txBody>
          <a:bodyPr wrap="square" rtlCol="0">
            <a:spAutoFit/>
          </a:bodyPr>
          <a:lstStyle/>
          <a:p>
            <a:pPr algn="ctr"/>
            <a:r>
              <a:rPr lang="en-GB" sz="3200" u="sng" dirty="0">
                <a:latin typeface="Arial Rounded MT Bold" panose="020F0704030504030204" pitchFamily="34" charset="0"/>
              </a:rPr>
              <a:t>Human presence</a:t>
            </a:r>
          </a:p>
        </p:txBody>
      </p:sp>
      <p:sp>
        <p:nvSpPr>
          <p:cNvPr id="8" name="TextBox 7">
            <a:extLst>
              <a:ext uri="{FF2B5EF4-FFF2-40B4-BE49-F238E27FC236}">
                <a16:creationId xmlns:a16="http://schemas.microsoft.com/office/drawing/2014/main" id="{B33926D3-6A53-4DF8-8C53-5C7E8C1724A4}"/>
              </a:ext>
            </a:extLst>
          </p:cNvPr>
          <p:cNvSpPr txBox="1"/>
          <p:nvPr/>
        </p:nvSpPr>
        <p:spPr>
          <a:xfrm>
            <a:off x="274320" y="104503"/>
            <a:ext cx="11625943" cy="738664"/>
          </a:xfrm>
          <a:prstGeom prst="rect">
            <a:avLst/>
          </a:prstGeom>
          <a:noFill/>
        </p:spPr>
        <p:txBody>
          <a:bodyPr wrap="square" rtlCol="0">
            <a:spAutoFit/>
          </a:bodyPr>
          <a:lstStyle/>
          <a:p>
            <a:pPr algn="ctr"/>
            <a:r>
              <a:rPr lang="en-GB" sz="2400" dirty="0">
                <a:highlight>
                  <a:srgbClr val="FFFF00"/>
                </a:highlight>
                <a:latin typeface="Arial Rounded MT Bold" panose="020F0704030504030204" pitchFamily="34" charset="0"/>
              </a:rPr>
              <a:t>Optional step: </a:t>
            </a:r>
            <a:r>
              <a:rPr lang="en-GB" dirty="0">
                <a:highlight>
                  <a:srgbClr val="FFFF00"/>
                </a:highlight>
                <a:latin typeface="Arial Rounded MT Bold" panose="020F0704030504030204" pitchFamily="34" charset="0"/>
              </a:rPr>
              <a:t>create your own mind map on YOUR OWN MADE UP PLANET.</a:t>
            </a:r>
          </a:p>
          <a:p>
            <a:pPr algn="ctr"/>
            <a:r>
              <a:rPr lang="en-GB" dirty="0">
                <a:highlight>
                  <a:srgbClr val="FFFF00"/>
                </a:highlight>
                <a:latin typeface="Arial Rounded MT Bold" panose="020F0704030504030204" pitchFamily="34" charset="0"/>
              </a:rPr>
              <a:t> You can use this to write your report or you can use your mind map on Pandora. </a:t>
            </a:r>
          </a:p>
        </p:txBody>
      </p:sp>
    </p:spTree>
    <p:extLst>
      <p:ext uri="{BB962C8B-B14F-4D97-AF65-F5344CB8AC3E}">
        <p14:creationId xmlns:p14="http://schemas.microsoft.com/office/powerpoint/2010/main" val="216964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47497-EDB3-4DA7-A84C-451A669110E3}"/>
              </a:ext>
            </a:extLst>
          </p:cNvPr>
          <p:cNvSpPr txBox="1"/>
          <p:nvPr/>
        </p:nvSpPr>
        <p:spPr>
          <a:xfrm>
            <a:off x="1337854" y="124097"/>
            <a:ext cx="9516291" cy="1569660"/>
          </a:xfrm>
          <a:prstGeom prst="rect">
            <a:avLst/>
          </a:prstGeom>
          <a:noFill/>
        </p:spPr>
        <p:txBody>
          <a:bodyPr wrap="square" rtlCol="0">
            <a:spAutoFit/>
          </a:bodyPr>
          <a:lstStyle/>
          <a:p>
            <a:pPr algn="ctr"/>
            <a:r>
              <a:rPr lang="en-GB" sz="4800" dirty="0">
                <a:latin typeface="Arial Rounded MT Bold" panose="020F0704030504030204" pitchFamily="34" charset="0"/>
              </a:rPr>
              <a:t>So…how do we write a non-chronological report?</a:t>
            </a:r>
          </a:p>
        </p:txBody>
      </p:sp>
      <p:sp>
        <p:nvSpPr>
          <p:cNvPr id="3" name="TextBox 5">
            <a:extLst>
              <a:ext uri="{FF2B5EF4-FFF2-40B4-BE49-F238E27FC236}">
                <a16:creationId xmlns:a16="http://schemas.microsoft.com/office/drawing/2014/main" id="{CB44A73F-5D0E-4CCA-A4B9-8E46A35859C0}"/>
              </a:ext>
            </a:extLst>
          </p:cNvPr>
          <p:cNvSpPr txBox="1">
            <a:spLocks noChangeArrowheads="1"/>
          </p:cNvSpPr>
          <p:nvPr/>
        </p:nvSpPr>
        <p:spPr bwMode="auto">
          <a:xfrm>
            <a:off x="783772" y="2142827"/>
            <a:ext cx="756339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dirty="0">
                <a:latin typeface="Arial Rounded MT Bold" panose="020F0704030504030204" pitchFamily="34" charset="0"/>
              </a:rPr>
              <a:t>Example </a:t>
            </a:r>
          </a:p>
          <a:p>
            <a:pPr algn="ctr">
              <a:spcBef>
                <a:spcPct val="0"/>
              </a:spcBef>
              <a:buFontTx/>
              <a:buNone/>
            </a:pPr>
            <a:endParaRPr lang="en-GB" altLang="en-US" dirty="0">
              <a:latin typeface="Arial Rounded MT Bold" panose="020F0704030504030204" pitchFamily="34" charset="0"/>
            </a:endParaRPr>
          </a:p>
          <a:p>
            <a:pPr algn="ctr">
              <a:spcBef>
                <a:spcPct val="0"/>
              </a:spcBef>
              <a:buFontTx/>
              <a:buNone/>
            </a:pPr>
            <a:r>
              <a:rPr lang="en-GB" altLang="en-US" dirty="0">
                <a:latin typeface="Arial Rounded MT Bold" panose="020F0704030504030204" pitchFamily="34" charset="0"/>
              </a:rPr>
              <a:t>Having read The Land of </a:t>
            </a:r>
            <a:r>
              <a:rPr lang="en-GB" altLang="en-US" dirty="0" err="1">
                <a:latin typeface="Arial Rounded MT Bold" panose="020F0704030504030204" pitchFamily="34" charset="0"/>
              </a:rPr>
              <a:t>Neverbelieve</a:t>
            </a:r>
            <a:r>
              <a:rPr lang="en-GB" altLang="en-US" dirty="0">
                <a:latin typeface="Arial Rounded MT Bold" panose="020F0704030504030204" pitchFamily="34" charset="0"/>
              </a:rPr>
              <a:t>, pupils created models of their own fantastical landscapes. They acted out a journey through their imaginary land and then used their ideas to write an information text. </a:t>
            </a:r>
          </a:p>
        </p:txBody>
      </p:sp>
      <p:pic>
        <p:nvPicPr>
          <p:cNvPr id="5" name="Picture 4" descr="A picture containing table, sitting, white, cat&#10;&#10;Description automatically generated">
            <a:extLst>
              <a:ext uri="{FF2B5EF4-FFF2-40B4-BE49-F238E27FC236}">
                <a16:creationId xmlns:a16="http://schemas.microsoft.com/office/drawing/2014/main" id="{78CDD126-A19D-4CBB-A4F7-69D1D43ED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420939"/>
            <a:ext cx="3198768" cy="3968092"/>
          </a:xfrm>
          <a:prstGeom prst="rect">
            <a:avLst/>
          </a:prstGeom>
        </p:spPr>
      </p:pic>
    </p:spTree>
    <p:extLst>
      <p:ext uri="{BB962C8B-B14F-4D97-AF65-F5344CB8AC3E}">
        <p14:creationId xmlns:p14="http://schemas.microsoft.com/office/powerpoint/2010/main" val="208386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5">
            <a:extLst>
              <a:ext uri="{FF2B5EF4-FFF2-40B4-BE49-F238E27FC236}">
                <a16:creationId xmlns:a16="http://schemas.microsoft.com/office/drawing/2014/main" id="{DEE60961-E250-408B-BDF4-B3B6F4E39001}"/>
              </a:ext>
            </a:extLst>
          </p:cNvPr>
          <p:cNvSpPr txBox="1">
            <a:spLocks noChangeArrowheads="1"/>
          </p:cNvSpPr>
          <p:nvPr/>
        </p:nvSpPr>
        <p:spPr bwMode="auto">
          <a:xfrm>
            <a:off x="332920" y="598261"/>
            <a:ext cx="1155427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dirty="0">
                <a:latin typeface="Arial Rounded MT Bold" panose="020F0704030504030204" pitchFamily="34" charset="0"/>
              </a:rPr>
              <a:t>Read it on your own first. </a:t>
            </a:r>
          </a:p>
          <a:p>
            <a:pPr algn="ctr">
              <a:spcBef>
                <a:spcPct val="0"/>
              </a:spcBef>
              <a:buFontTx/>
              <a:buNone/>
            </a:pPr>
            <a:endParaRPr lang="en-GB" altLang="en-US" dirty="0">
              <a:latin typeface="Arial Rounded MT Bold" panose="020F0704030504030204" pitchFamily="34" charset="0"/>
            </a:endParaRPr>
          </a:p>
          <a:p>
            <a:pPr algn="ctr">
              <a:spcBef>
                <a:spcPct val="0"/>
              </a:spcBef>
              <a:buFontTx/>
              <a:buNone/>
            </a:pPr>
            <a:r>
              <a:rPr lang="en-GB" altLang="en-US" dirty="0">
                <a:latin typeface="Arial Rounded MT Bold" panose="020F0704030504030204" pitchFamily="34" charset="0"/>
              </a:rPr>
              <a:t>Is it interesting?</a:t>
            </a:r>
          </a:p>
          <a:p>
            <a:pPr algn="ctr">
              <a:spcBef>
                <a:spcPct val="0"/>
              </a:spcBef>
              <a:buFontTx/>
              <a:buNone/>
            </a:pPr>
            <a:r>
              <a:rPr lang="en-GB" altLang="en-US" dirty="0">
                <a:latin typeface="Arial Rounded MT Bold" panose="020F0704030504030204" pitchFamily="34" charset="0"/>
              </a:rPr>
              <a:t> </a:t>
            </a:r>
          </a:p>
          <a:p>
            <a:pPr algn="ctr">
              <a:spcBef>
                <a:spcPct val="0"/>
              </a:spcBef>
              <a:buFontTx/>
              <a:buNone/>
            </a:pPr>
            <a:r>
              <a:rPr lang="en-GB" altLang="en-US" dirty="0">
                <a:latin typeface="Arial Rounded MT Bold" panose="020F0704030504030204" pitchFamily="34" charset="0"/>
              </a:rPr>
              <a:t>How is it set out? </a:t>
            </a:r>
          </a:p>
          <a:p>
            <a:pPr algn="ctr">
              <a:spcBef>
                <a:spcPct val="0"/>
              </a:spcBef>
              <a:buFontTx/>
              <a:buNone/>
            </a:pPr>
            <a:endParaRPr lang="en-GB" altLang="en-US" dirty="0">
              <a:latin typeface="Arial Rounded MT Bold" panose="020F0704030504030204" pitchFamily="34" charset="0"/>
            </a:endParaRPr>
          </a:p>
          <a:p>
            <a:pPr algn="ctr">
              <a:spcBef>
                <a:spcPct val="0"/>
              </a:spcBef>
              <a:buFontTx/>
              <a:buNone/>
            </a:pPr>
            <a:r>
              <a:rPr lang="en-GB" altLang="en-US" dirty="0">
                <a:latin typeface="Arial Rounded MT Bold" panose="020F0704030504030204" pitchFamily="34" charset="0"/>
              </a:rPr>
              <a:t>What grammar/vocabulary techniques are used?</a:t>
            </a:r>
          </a:p>
          <a:p>
            <a:pPr algn="ctr">
              <a:spcBef>
                <a:spcPct val="0"/>
              </a:spcBef>
              <a:buFontTx/>
              <a:buNone/>
            </a:pPr>
            <a:endParaRPr lang="en-GB" altLang="en-US" dirty="0">
              <a:latin typeface="Arial Rounded MT Bold" panose="020F0704030504030204" pitchFamily="34" charset="0"/>
            </a:endParaRPr>
          </a:p>
          <a:p>
            <a:pPr algn="ctr">
              <a:spcBef>
                <a:spcPct val="0"/>
              </a:spcBef>
              <a:buFontTx/>
              <a:buNone/>
            </a:pPr>
            <a:r>
              <a:rPr lang="en-GB" altLang="en-US" dirty="0">
                <a:latin typeface="Arial Rounded MT Bold" panose="020F0704030504030204" pitchFamily="34" charset="0"/>
              </a:rPr>
              <a:t>Sentence structures and vocabulary? </a:t>
            </a:r>
          </a:p>
          <a:p>
            <a:pPr algn="ctr">
              <a:spcBef>
                <a:spcPct val="0"/>
              </a:spcBef>
              <a:buFontTx/>
              <a:buNone/>
            </a:pPr>
            <a:endParaRPr lang="en-GB" altLang="en-US" dirty="0">
              <a:latin typeface="Arial Rounded MT Bold" panose="020F0704030504030204" pitchFamily="34" charset="0"/>
            </a:endParaRPr>
          </a:p>
          <a:p>
            <a:pPr algn="ctr">
              <a:spcBef>
                <a:spcPct val="0"/>
              </a:spcBef>
              <a:buFontTx/>
              <a:buNone/>
            </a:pPr>
            <a:r>
              <a:rPr lang="en-GB" altLang="en-US" dirty="0">
                <a:solidFill>
                  <a:srgbClr val="7030A0"/>
                </a:solidFill>
                <a:latin typeface="Arial Rounded MT Bold" panose="020F0704030504030204" pitchFamily="34" charset="0"/>
              </a:rPr>
              <a:t>Most importantly: is it fit for purpose? </a:t>
            </a:r>
            <a:r>
              <a:rPr lang="en-GB" altLang="en-US" dirty="0">
                <a:latin typeface="Arial Rounded MT Bold" panose="020F0704030504030204" pitchFamily="34" charset="0"/>
              </a:rPr>
              <a:t> </a:t>
            </a:r>
          </a:p>
          <a:p>
            <a:pPr algn="just">
              <a:spcBef>
                <a:spcPct val="0"/>
              </a:spcBef>
              <a:buFontTx/>
              <a:buNone/>
            </a:pPr>
            <a:endParaRPr lang="en-GB" altLang="en-US" sz="2400" dirty="0">
              <a:latin typeface="SassoonPrimaryInfant"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663</Words>
  <Application>Microsoft Office PowerPoint</Application>
  <PresentationFormat>Widescreen</PresentationFormat>
  <Paragraphs>85</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Calibri</vt:lpstr>
      <vt:lpstr>Calibri Light</vt:lpstr>
      <vt:lpstr>SassoonPrimaryInfant</vt:lpstr>
      <vt:lpstr>Wingdings</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John-Paul Silvester</dc:creator>
  <cp:lastModifiedBy>John-Paul Silvester</cp:lastModifiedBy>
  <cp:revision>12</cp:revision>
  <dcterms:created xsi:type="dcterms:W3CDTF">2020-04-29T11:44:33Z</dcterms:created>
  <dcterms:modified xsi:type="dcterms:W3CDTF">2020-05-13T13:40:33Z</dcterms:modified>
</cp:coreProperties>
</file>