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69" r:id="rId4"/>
    <p:sldId id="258" r:id="rId5"/>
    <p:sldId id="271" r:id="rId6"/>
    <p:sldId id="261" r:id="rId7"/>
    <p:sldId id="272" r:id="rId8"/>
    <p:sldId id="263" r:id="rId9"/>
    <p:sldId id="280" r:id="rId10"/>
    <p:sldId id="282" r:id="rId11"/>
    <p:sldId id="267"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AD038-9525-47C6-A12C-B89CB17C9023}" type="datetimeFigureOut">
              <a:rPr lang="en-GB" smtClean="0"/>
              <a:t>22/04/2020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6EFF7-9790-4933-A22F-EF480849826D}" type="slidenum">
              <a:rPr lang="en-GB" smtClean="0"/>
              <a:t>‹#›</a:t>
            </a:fld>
            <a:endParaRPr lang="en-GB"/>
          </a:p>
        </p:txBody>
      </p:sp>
    </p:spTree>
    <p:extLst>
      <p:ext uri="{BB962C8B-B14F-4D97-AF65-F5344CB8AC3E}">
        <p14:creationId xmlns:p14="http://schemas.microsoft.com/office/powerpoint/2010/main" val="367569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84158BF-1CE1-4ED4-ADFA-18DCBCC43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3666D93-331C-4F92-BC1C-DAAA8000A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6" name="Slide Number Placeholder 3">
            <a:extLst>
              <a:ext uri="{FF2B5EF4-FFF2-40B4-BE49-F238E27FC236}">
                <a16:creationId xmlns:a16="http://schemas.microsoft.com/office/drawing/2014/main" id="{372C8BBE-EB7E-416C-9F87-91E8CAC116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7869C8-6E9A-475D-A110-1643D47743B1}" type="slidenum">
              <a:rPr lang="en-GB" altLang="en-US"/>
              <a:pPr eaLnBrk="1" hangingPunct="1"/>
              <a:t>8</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D66C473-3608-4C9D-8159-3994A0797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E5063C6-B418-4C01-AE96-B2B139068D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a:extLst>
              <a:ext uri="{FF2B5EF4-FFF2-40B4-BE49-F238E27FC236}">
                <a16:creationId xmlns:a16="http://schemas.microsoft.com/office/drawing/2014/main" id="{BA8544A4-89BF-4FF6-A17F-D28F3D0FFED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6F317A-688F-4C57-B3F2-3AFACBF42B67}"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1E92-F6DC-40E7-B73C-C0F1836E7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6799ED-518C-4AC6-A59A-AF1F10F97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AD365B-8714-42B5-BDC7-2A708C564348}"/>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5" name="Footer Placeholder 4">
            <a:extLst>
              <a:ext uri="{FF2B5EF4-FFF2-40B4-BE49-F238E27FC236}">
                <a16:creationId xmlns:a16="http://schemas.microsoft.com/office/drawing/2014/main" id="{801CF2B4-42E7-4C48-8182-14B0266A7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1B75E-4CBC-4AD6-BA32-BA091C1E6256}"/>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57073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9495-B73C-4FBC-80AB-17BFCC1A95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E0D91D-EAD9-4108-A06B-6CA7EDB36F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2A61A-C41D-4B4E-9DB5-9C3CBC95D0A8}"/>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5" name="Footer Placeholder 4">
            <a:extLst>
              <a:ext uri="{FF2B5EF4-FFF2-40B4-BE49-F238E27FC236}">
                <a16:creationId xmlns:a16="http://schemas.microsoft.com/office/drawing/2014/main" id="{5349B4DB-D064-47B0-92BE-CFE1D6357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B620A-1179-4252-8EC1-F678B7AF5971}"/>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246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8534D-EF0F-42BC-8D4E-B958D7D97D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209CC-6BED-4155-87CC-C0C3EE09BF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F6662-9246-49F7-9751-7C4746270E2C}"/>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5" name="Footer Placeholder 4">
            <a:extLst>
              <a:ext uri="{FF2B5EF4-FFF2-40B4-BE49-F238E27FC236}">
                <a16:creationId xmlns:a16="http://schemas.microsoft.com/office/drawing/2014/main" id="{3F313D60-D7E0-4249-A72A-015358FC9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E175C-8911-4644-9BFE-6AC21D6240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419453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7495-A8B3-4046-B39D-6883580BF1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712E1-9B29-436A-89C8-08A505726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2BC3D6-6FB9-4FB4-B759-C42ED097A8D0}"/>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5" name="Footer Placeholder 4">
            <a:extLst>
              <a:ext uri="{FF2B5EF4-FFF2-40B4-BE49-F238E27FC236}">
                <a16:creationId xmlns:a16="http://schemas.microsoft.com/office/drawing/2014/main" id="{03723D15-312F-4325-A8D6-D6258BBD81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D92F3-6CDA-42A0-B355-43218143309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4964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45C1-0146-4E58-B39F-23EE1E288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38D297-C108-44B8-AEAE-FA940CF4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51334C-64D2-435C-925D-BC9E9B2B8DC9}"/>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5" name="Footer Placeholder 4">
            <a:extLst>
              <a:ext uri="{FF2B5EF4-FFF2-40B4-BE49-F238E27FC236}">
                <a16:creationId xmlns:a16="http://schemas.microsoft.com/office/drawing/2014/main" id="{A4576697-F6EB-4354-8787-3DEAEC308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EF76B-DC97-4A5B-A689-1A0051448E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64030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4E7-6752-49A4-99F5-4230122ED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7ED39-2E86-4E06-A4A0-4CFAD53D87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EE0B7D-682B-46B7-B662-B0BF68490D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01433D-5668-4E0C-8080-1FD016B7324A}"/>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6" name="Footer Placeholder 5">
            <a:extLst>
              <a:ext uri="{FF2B5EF4-FFF2-40B4-BE49-F238E27FC236}">
                <a16:creationId xmlns:a16="http://schemas.microsoft.com/office/drawing/2014/main" id="{8D91AC50-24EA-42B5-9285-07B027327B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5FDC2-0F51-4465-9058-E2A0584FCF9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3197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129B-224D-4AEE-996A-598C82868C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6A2BBC-C993-44AE-823C-C87E939EF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1BE5B-94E0-4BBC-BE26-1F7364DAF9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4248D0-A83F-488E-8F64-4D72E39D4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09F90F-4458-4432-87EE-8118DA81B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0EA998-7F1E-4B8B-91CB-D4882114C501}"/>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8" name="Footer Placeholder 7">
            <a:extLst>
              <a:ext uri="{FF2B5EF4-FFF2-40B4-BE49-F238E27FC236}">
                <a16:creationId xmlns:a16="http://schemas.microsoft.com/office/drawing/2014/main" id="{5A65FC8F-ED8D-4691-9E66-DCE3BB92B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5D2675-ED0F-4340-9516-E1B51B97C52A}"/>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29464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8E28-31B6-45E9-8F47-9E76568CC6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13F66A-3B43-4111-B99E-4FD6CE88EFE3}"/>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4" name="Footer Placeholder 3">
            <a:extLst>
              <a:ext uri="{FF2B5EF4-FFF2-40B4-BE49-F238E27FC236}">
                <a16:creationId xmlns:a16="http://schemas.microsoft.com/office/drawing/2014/main" id="{82EA4CA7-559A-43EB-961F-56BE784CB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F56D88-97A3-4E31-B84A-DED6F7DA5A4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168889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D85C5-2CF7-4216-8921-FB15CE52ED19}"/>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3" name="Footer Placeholder 2">
            <a:extLst>
              <a:ext uri="{FF2B5EF4-FFF2-40B4-BE49-F238E27FC236}">
                <a16:creationId xmlns:a16="http://schemas.microsoft.com/office/drawing/2014/main" id="{EF67C821-07AF-45C7-AE35-19D7154E26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DB018C-1673-4810-984A-BF22A99E0F57}"/>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0918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2975-C692-4040-9B73-82E13B1CC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8EA4A-E68C-4DF3-ADE7-E2D992812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10C8E6-48A4-4000-AD7C-D7E44D1BE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E1AAA-3BAE-4526-886B-5AB60F90E525}"/>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6" name="Footer Placeholder 5">
            <a:extLst>
              <a:ext uri="{FF2B5EF4-FFF2-40B4-BE49-F238E27FC236}">
                <a16:creationId xmlns:a16="http://schemas.microsoft.com/office/drawing/2014/main" id="{09413D07-D638-4557-B3AC-89661DF05E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9AB72-10D4-4A19-A48A-76F4ADD0A32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6876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8A6B-BF26-4B14-9A61-EF4554C4B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5101DC-FFA5-4C45-85EB-709D38478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EF35FB-8A12-4125-8508-14F15F209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BB988B-305F-4242-8F54-B3EC7C263593}"/>
              </a:ext>
            </a:extLst>
          </p:cNvPr>
          <p:cNvSpPr>
            <a:spLocks noGrp="1"/>
          </p:cNvSpPr>
          <p:nvPr>
            <p:ph type="dt" sz="half" idx="10"/>
          </p:nvPr>
        </p:nvSpPr>
        <p:spPr/>
        <p:txBody>
          <a:bodyPr/>
          <a:lstStyle/>
          <a:p>
            <a:fld id="{43465520-4E0A-4D2E-BA06-9AFB01DC0C6A}" type="datetimeFigureOut">
              <a:rPr lang="en-GB" smtClean="0"/>
              <a:t>22/04/2020</a:t>
            </a:fld>
            <a:endParaRPr lang="en-GB"/>
          </a:p>
        </p:txBody>
      </p:sp>
      <p:sp>
        <p:nvSpPr>
          <p:cNvPr id="6" name="Footer Placeholder 5">
            <a:extLst>
              <a:ext uri="{FF2B5EF4-FFF2-40B4-BE49-F238E27FC236}">
                <a16:creationId xmlns:a16="http://schemas.microsoft.com/office/drawing/2014/main" id="{711721DE-5497-4AD5-863A-7BD2C2F2A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CF3EB1-BD5F-4E22-A77E-6B389A753C1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3645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813E3-47FC-4425-9EE0-F6F3FFA8B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3DF82F-2757-4A02-B24A-67BF1DC1B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CF91E-DABA-4445-BC44-B05655CA1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65520-4E0A-4D2E-BA06-9AFB01DC0C6A}" type="datetimeFigureOut">
              <a:rPr lang="en-GB" smtClean="0"/>
              <a:t>22/04/2020</a:t>
            </a:fld>
            <a:endParaRPr lang="en-GB"/>
          </a:p>
        </p:txBody>
      </p:sp>
      <p:sp>
        <p:nvSpPr>
          <p:cNvPr id="5" name="Footer Placeholder 4">
            <a:extLst>
              <a:ext uri="{FF2B5EF4-FFF2-40B4-BE49-F238E27FC236}">
                <a16:creationId xmlns:a16="http://schemas.microsoft.com/office/drawing/2014/main" id="{B69109A8-CA5A-4024-BB11-94ABE131A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49381-E75B-44C3-B328-02DD1D699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50CA-BBE8-4D83-9361-31FE5D0B8F19}" type="slidenum">
              <a:rPr lang="en-GB" smtClean="0"/>
              <a:t>‹#›</a:t>
            </a:fld>
            <a:endParaRPr lang="en-GB"/>
          </a:p>
        </p:txBody>
      </p:sp>
    </p:spTree>
    <p:extLst>
      <p:ext uri="{BB962C8B-B14F-4D97-AF65-F5344CB8AC3E}">
        <p14:creationId xmlns:p14="http://schemas.microsoft.com/office/powerpoint/2010/main" val="368885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guides.loc.gov/jason-reynolds/grab-the-mic/wrr"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842-F39E-4203-A7D4-554EF5892075}"/>
              </a:ext>
            </a:extLst>
          </p:cNvPr>
          <p:cNvSpPr>
            <a:spLocks noGrp="1"/>
          </p:cNvSpPr>
          <p:nvPr>
            <p:ph type="ctrTitle"/>
          </p:nvPr>
        </p:nvSpPr>
        <p:spPr>
          <a:xfrm>
            <a:off x="1524000" y="434010"/>
            <a:ext cx="9144000" cy="1179443"/>
          </a:xfrm>
          <a:ln w="57150"/>
        </p:spPr>
        <p:style>
          <a:lnRef idx="2">
            <a:schemeClr val="accent2"/>
          </a:lnRef>
          <a:fillRef idx="1">
            <a:schemeClr val="lt1"/>
          </a:fillRef>
          <a:effectRef idx="0">
            <a:schemeClr val="accent2"/>
          </a:effectRef>
          <a:fontRef idx="minor">
            <a:schemeClr val="dk1"/>
          </a:fontRef>
        </p:style>
        <p:txBody>
          <a:bodyPr/>
          <a:lstStyle/>
          <a:p>
            <a:pPr algn="l"/>
            <a:r>
              <a:rPr lang="en-GB" dirty="0">
                <a:latin typeface="Arial Rounded MT Bold" panose="020F0704030504030204" pitchFamily="34" charset="0"/>
              </a:rPr>
              <a:t>Home Learning: </a:t>
            </a:r>
            <a:r>
              <a:rPr lang="en-GB" dirty="0">
                <a:solidFill>
                  <a:schemeClr val="accent2"/>
                </a:solidFill>
                <a:latin typeface="Arial Rounded MT Bold" panose="020F0704030504030204" pitchFamily="34" charset="0"/>
              </a:rPr>
              <a:t>English </a:t>
            </a:r>
          </a:p>
        </p:txBody>
      </p:sp>
      <p:sp>
        <p:nvSpPr>
          <p:cNvPr id="4" name="Title 1">
            <a:extLst>
              <a:ext uri="{FF2B5EF4-FFF2-40B4-BE49-F238E27FC236}">
                <a16:creationId xmlns:a16="http://schemas.microsoft.com/office/drawing/2014/main" id="{0EBF6CA3-E70C-4A97-A653-57ED314CDE6D}"/>
              </a:ext>
            </a:extLst>
          </p:cNvPr>
          <p:cNvSpPr txBox="1">
            <a:spLocks/>
          </p:cNvSpPr>
          <p:nvPr/>
        </p:nvSpPr>
        <p:spPr>
          <a:xfrm>
            <a:off x="1524000" y="1775104"/>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dirty="0">
                <a:solidFill>
                  <a:schemeClr val="tx1"/>
                </a:solidFill>
                <a:latin typeface="Arial Rounded MT Bold" panose="020F0704030504030204" pitchFamily="34" charset="0"/>
              </a:rPr>
              <a:t>Wednesday: </a:t>
            </a:r>
            <a:r>
              <a:rPr lang="en-GB" dirty="0">
                <a:solidFill>
                  <a:srgbClr val="00B0F0"/>
                </a:solidFill>
                <a:latin typeface="Arial Rounded MT Bold" panose="020F0704030504030204" pitchFamily="34" charset="0"/>
              </a:rPr>
              <a:t>Writing</a:t>
            </a:r>
            <a:r>
              <a:rPr lang="en-GB" dirty="0">
                <a:solidFill>
                  <a:srgbClr val="7030A0"/>
                </a:solidFill>
                <a:latin typeface="Arial Rounded MT Bold" panose="020F0704030504030204" pitchFamily="34" charset="0"/>
              </a:rPr>
              <a:t> </a:t>
            </a:r>
          </a:p>
        </p:txBody>
      </p:sp>
      <p:pic>
        <p:nvPicPr>
          <p:cNvPr id="1026" name="Picture 2" descr="YOU'RE OUR HERO - Oprah Winfrey &quot;You Get a Car&quot; | Make a Meme">
            <a:extLst>
              <a:ext uri="{FF2B5EF4-FFF2-40B4-BE49-F238E27FC236}">
                <a16:creationId xmlns:a16="http://schemas.microsoft.com/office/drawing/2014/main" id="{908F0260-44FF-420D-B410-30E70730B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370" y="3116198"/>
            <a:ext cx="4606787" cy="344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5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a:extLst>
              <a:ext uri="{FF2B5EF4-FFF2-40B4-BE49-F238E27FC236}">
                <a16:creationId xmlns:a16="http://schemas.microsoft.com/office/drawing/2014/main" id="{4AA7A8A2-A1CA-4772-999B-11BAF44A7A23}"/>
              </a:ext>
            </a:extLst>
          </p:cNvPr>
          <p:cNvSpPr>
            <a:spLocks noChangeArrowheads="1"/>
          </p:cNvSpPr>
          <p:nvPr/>
        </p:nvSpPr>
        <p:spPr bwMode="auto">
          <a:xfrm>
            <a:off x="392730" y="3070108"/>
            <a:ext cx="3000375" cy="1000125"/>
          </a:xfrm>
          <a:prstGeom prst="rect">
            <a:avLst/>
          </a:prstGeom>
          <a:gradFill rotWithShape="1">
            <a:gsLst>
              <a:gs pos="0">
                <a:srgbClr val="B9E4FF"/>
              </a:gs>
              <a:gs pos="100000">
                <a:schemeClr val="bg1"/>
              </a:gs>
            </a:gsLst>
            <a:lin ang="5400000" scaled="1"/>
          </a:gra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5" name="Rectangle 6">
            <a:extLst>
              <a:ext uri="{FF2B5EF4-FFF2-40B4-BE49-F238E27FC236}">
                <a16:creationId xmlns:a16="http://schemas.microsoft.com/office/drawing/2014/main" id="{3EC6DCA1-765E-43B0-9E52-EE2EC880A8F3}"/>
              </a:ext>
            </a:extLst>
          </p:cNvPr>
          <p:cNvSpPr>
            <a:spLocks noChangeArrowheads="1"/>
          </p:cNvSpPr>
          <p:nvPr/>
        </p:nvSpPr>
        <p:spPr bwMode="auto">
          <a:xfrm>
            <a:off x="4464667" y="1498483"/>
            <a:ext cx="3851275" cy="1000125"/>
          </a:xfrm>
          <a:prstGeom prst="rect">
            <a:avLst/>
          </a:prstGeom>
          <a:gradFill rotWithShape="1">
            <a:gsLst>
              <a:gs pos="0">
                <a:srgbClr val="B9E4FF"/>
              </a:gs>
              <a:gs pos="100000">
                <a:schemeClr val="bg1"/>
              </a:gs>
            </a:gsLst>
            <a:lin ang="5400000" scaled="1"/>
          </a:gra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6" name="Line 9">
            <a:extLst>
              <a:ext uri="{FF2B5EF4-FFF2-40B4-BE49-F238E27FC236}">
                <a16:creationId xmlns:a16="http://schemas.microsoft.com/office/drawing/2014/main" id="{32423F62-F7A7-48E3-8C01-CC1C71642310}"/>
              </a:ext>
            </a:extLst>
          </p:cNvPr>
          <p:cNvSpPr>
            <a:spLocks noChangeShapeType="1"/>
          </p:cNvSpPr>
          <p:nvPr/>
        </p:nvSpPr>
        <p:spPr bwMode="auto">
          <a:xfrm flipV="1">
            <a:off x="3393104" y="2069982"/>
            <a:ext cx="1071562" cy="10033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7" name="Line 10">
            <a:extLst>
              <a:ext uri="{FF2B5EF4-FFF2-40B4-BE49-F238E27FC236}">
                <a16:creationId xmlns:a16="http://schemas.microsoft.com/office/drawing/2014/main" id="{802D7EB7-09BF-46D9-B21A-4C2BEB46A800}"/>
              </a:ext>
            </a:extLst>
          </p:cNvPr>
          <p:cNvSpPr>
            <a:spLocks noChangeShapeType="1"/>
          </p:cNvSpPr>
          <p:nvPr/>
        </p:nvSpPr>
        <p:spPr bwMode="auto">
          <a:xfrm>
            <a:off x="3393104" y="3570168"/>
            <a:ext cx="810406" cy="22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 name="Text Box 12">
            <a:extLst>
              <a:ext uri="{FF2B5EF4-FFF2-40B4-BE49-F238E27FC236}">
                <a16:creationId xmlns:a16="http://schemas.microsoft.com/office/drawing/2014/main" id="{77EA4961-1C93-4E80-B033-CAD2852340E6}"/>
              </a:ext>
            </a:extLst>
          </p:cNvPr>
          <p:cNvSpPr txBox="1">
            <a:spLocks noChangeArrowheads="1"/>
          </p:cNvSpPr>
          <p:nvPr/>
        </p:nvSpPr>
        <p:spPr bwMode="auto">
          <a:xfrm>
            <a:off x="464166" y="3141545"/>
            <a:ext cx="285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CC00CC"/>
              </a:buClr>
            </a:pPr>
            <a:r>
              <a:rPr lang="en-GB" altLang="en-US" sz="1600" dirty="0">
                <a:latin typeface="Arial Rounded MT Bold" panose="020F0704030504030204" pitchFamily="34" charset="0"/>
              </a:rPr>
              <a:t>Why writing?</a:t>
            </a:r>
          </a:p>
        </p:txBody>
      </p:sp>
      <p:sp>
        <p:nvSpPr>
          <p:cNvPr id="2059" name="Text Box 13">
            <a:extLst>
              <a:ext uri="{FF2B5EF4-FFF2-40B4-BE49-F238E27FC236}">
                <a16:creationId xmlns:a16="http://schemas.microsoft.com/office/drawing/2014/main" id="{2388FDF8-A092-4FFC-888E-5CA1526A699C}"/>
              </a:ext>
            </a:extLst>
          </p:cNvPr>
          <p:cNvSpPr txBox="1">
            <a:spLocks noChangeArrowheads="1"/>
          </p:cNvSpPr>
          <p:nvPr/>
        </p:nvSpPr>
        <p:spPr bwMode="auto">
          <a:xfrm>
            <a:off x="4464667" y="1498483"/>
            <a:ext cx="385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sz="1600" dirty="0">
                <a:latin typeface="Arial Rounded MT Bold" panose="020F0704030504030204" pitchFamily="34" charset="0"/>
              </a:rPr>
              <a:t>Advice 1</a:t>
            </a:r>
          </a:p>
        </p:txBody>
      </p:sp>
      <p:sp>
        <p:nvSpPr>
          <p:cNvPr id="2060" name="Rectangle 6">
            <a:extLst>
              <a:ext uri="{FF2B5EF4-FFF2-40B4-BE49-F238E27FC236}">
                <a16:creationId xmlns:a16="http://schemas.microsoft.com/office/drawing/2014/main" id="{F94829DA-F4DD-4406-9009-C6B87E423954}"/>
              </a:ext>
            </a:extLst>
          </p:cNvPr>
          <p:cNvSpPr>
            <a:spLocks noChangeArrowheads="1"/>
          </p:cNvSpPr>
          <p:nvPr/>
        </p:nvSpPr>
        <p:spPr bwMode="auto">
          <a:xfrm>
            <a:off x="4203510" y="3210436"/>
            <a:ext cx="4118782" cy="1000125"/>
          </a:xfrm>
          <a:prstGeom prst="rect">
            <a:avLst/>
          </a:prstGeom>
          <a:gradFill rotWithShape="1">
            <a:gsLst>
              <a:gs pos="0">
                <a:srgbClr val="B9E4FF"/>
              </a:gs>
              <a:gs pos="100000">
                <a:schemeClr val="bg1"/>
              </a:gs>
            </a:gsLst>
            <a:lin ang="5400000" scaled="1"/>
          </a:gra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1" name="Text Box 13">
            <a:extLst>
              <a:ext uri="{FF2B5EF4-FFF2-40B4-BE49-F238E27FC236}">
                <a16:creationId xmlns:a16="http://schemas.microsoft.com/office/drawing/2014/main" id="{8EAB6BFA-A081-430D-99F0-18C749E2FF2F}"/>
              </a:ext>
            </a:extLst>
          </p:cNvPr>
          <p:cNvSpPr txBox="1">
            <a:spLocks noChangeArrowheads="1"/>
          </p:cNvSpPr>
          <p:nvPr/>
        </p:nvSpPr>
        <p:spPr bwMode="auto">
          <a:xfrm>
            <a:off x="4464667" y="3212983"/>
            <a:ext cx="385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sz="1600" dirty="0">
                <a:latin typeface="Arial Rounded MT Bold" panose="020F0704030504030204" pitchFamily="34" charset="0"/>
              </a:rPr>
              <a:t>Advice  2</a:t>
            </a:r>
          </a:p>
        </p:txBody>
      </p:sp>
      <p:sp>
        <p:nvSpPr>
          <p:cNvPr id="2062" name="Line 9">
            <a:extLst>
              <a:ext uri="{FF2B5EF4-FFF2-40B4-BE49-F238E27FC236}">
                <a16:creationId xmlns:a16="http://schemas.microsoft.com/office/drawing/2014/main" id="{8256EF95-9977-43CD-9804-43A77A219E15}"/>
              </a:ext>
            </a:extLst>
          </p:cNvPr>
          <p:cNvSpPr>
            <a:spLocks noChangeShapeType="1"/>
          </p:cNvSpPr>
          <p:nvPr/>
        </p:nvSpPr>
        <p:spPr bwMode="auto">
          <a:xfrm>
            <a:off x="3393104" y="4070232"/>
            <a:ext cx="1071562" cy="10033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3" name="Rectangle 6">
            <a:extLst>
              <a:ext uri="{FF2B5EF4-FFF2-40B4-BE49-F238E27FC236}">
                <a16:creationId xmlns:a16="http://schemas.microsoft.com/office/drawing/2014/main" id="{D5379DB7-EB84-4D1E-8006-E6E2F24AF1FE}"/>
              </a:ext>
            </a:extLst>
          </p:cNvPr>
          <p:cNvSpPr>
            <a:spLocks noChangeArrowheads="1"/>
          </p:cNvSpPr>
          <p:nvPr/>
        </p:nvSpPr>
        <p:spPr bwMode="auto">
          <a:xfrm>
            <a:off x="4464667" y="4856045"/>
            <a:ext cx="3851275" cy="1000125"/>
          </a:xfrm>
          <a:prstGeom prst="rect">
            <a:avLst/>
          </a:prstGeom>
          <a:gradFill rotWithShape="1">
            <a:gsLst>
              <a:gs pos="0">
                <a:srgbClr val="B9E4FF"/>
              </a:gs>
              <a:gs pos="100000">
                <a:schemeClr val="bg1"/>
              </a:gs>
            </a:gsLst>
            <a:lin ang="5400000" scaled="1"/>
          </a:gra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4" name="Text Box 13">
            <a:extLst>
              <a:ext uri="{FF2B5EF4-FFF2-40B4-BE49-F238E27FC236}">
                <a16:creationId xmlns:a16="http://schemas.microsoft.com/office/drawing/2014/main" id="{2717A8BC-B21A-46A5-AB8F-A9CFCF2C0337}"/>
              </a:ext>
            </a:extLst>
          </p:cNvPr>
          <p:cNvSpPr txBox="1">
            <a:spLocks noChangeArrowheads="1"/>
          </p:cNvSpPr>
          <p:nvPr/>
        </p:nvSpPr>
        <p:spPr bwMode="auto">
          <a:xfrm>
            <a:off x="4464667" y="4856044"/>
            <a:ext cx="3857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sz="1600" dirty="0">
                <a:latin typeface="Arial Rounded MT Bold" panose="020F0704030504030204" pitchFamily="34" charset="0"/>
              </a:rPr>
              <a:t>Advice 3</a:t>
            </a:r>
          </a:p>
        </p:txBody>
      </p:sp>
      <p:sp>
        <p:nvSpPr>
          <p:cNvPr id="19" name="Title 1">
            <a:extLst>
              <a:ext uri="{FF2B5EF4-FFF2-40B4-BE49-F238E27FC236}">
                <a16:creationId xmlns:a16="http://schemas.microsoft.com/office/drawing/2014/main" id="{883F585E-0853-4BDF-BC46-C87A16AC39B2}"/>
              </a:ext>
            </a:extLst>
          </p:cNvPr>
          <p:cNvSpPr txBox="1">
            <a:spLocks/>
          </p:cNvSpPr>
          <p:nvPr/>
        </p:nvSpPr>
        <p:spPr>
          <a:xfrm>
            <a:off x="3434835" y="337700"/>
            <a:ext cx="5322330" cy="638497"/>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200" dirty="0">
                <a:solidFill>
                  <a:schemeClr val="tx1"/>
                </a:solidFill>
                <a:latin typeface="Arial Rounded MT Bold" panose="020F0704030504030204" pitchFamily="34" charset="0"/>
              </a:rPr>
              <a:t>Another way to plan…</a:t>
            </a:r>
            <a:endParaRPr lang="en-GB" sz="3200" dirty="0">
              <a:solidFill>
                <a:srgbClr val="00B0F0"/>
              </a:solidFill>
              <a:latin typeface="Arial Rounded MT Bold" panose="020F0704030504030204" pitchFamily="34" charset="0"/>
            </a:endParaRPr>
          </a:p>
        </p:txBody>
      </p:sp>
      <p:sp>
        <p:nvSpPr>
          <p:cNvPr id="31" name="Rectangle 5">
            <a:extLst>
              <a:ext uri="{FF2B5EF4-FFF2-40B4-BE49-F238E27FC236}">
                <a16:creationId xmlns:a16="http://schemas.microsoft.com/office/drawing/2014/main" id="{AD6942C3-3815-42CD-B758-2DB34D724800}"/>
              </a:ext>
            </a:extLst>
          </p:cNvPr>
          <p:cNvSpPr>
            <a:spLocks noChangeArrowheads="1"/>
          </p:cNvSpPr>
          <p:nvPr/>
        </p:nvSpPr>
        <p:spPr bwMode="auto">
          <a:xfrm>
            <a:off x="8865190" y="3193931"/>
            <a:ext cx="3000375" cy="1000125"/>
          </a:xfrm>
          <a:prstGeom prst="rect">
            <a:avLst/>
          </a:prstGeom>
          <a:gradFill rotWithShape="1">
            <a:gsLst>
              <a:gs pos="0">
                <a:srgbClr val="B9E4FF"/>
              </a:gs>
              <a:gs pos="100000">
                <a:schemeClr val="bg1"/>
              </a:gs>
            </a:gsLst>
            <a:lin ang="5400000" scaled="1"/>
          </a:gra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Arial Rounded MT Bold" panose="020F0704030504030204" pitchFamily="34" charset="0"/>
              </a:rPr>
              <a:t>Sign off</a:t>
            </a:r>
          </a:p>
        </p:txBody>
      </p:sp>
      <p:sp>
        <p:nvSpPr>
          <p:cNvPr id="32" name="Line 9">
            <a:extLst>
              <a:ext uri="{FF2B5EF4-FFF2-40B4-BE49-F238E27FC236}">
                <a16:creationId xmlns:a16="http://schemas.microsoft.com/office/drawing/2014/main" id="{63BA0D97-961B-4285-9817-FBFD55D39C80}"/>
              </a:ext>
            </a:extLst>
          </p:cNvPr>
          <p:cNvSpPr>
            <a:spLocks noChangeShapeType="1"/>
          </p:cNvSpPr>
          <p:nvPr/>
        </p:nvSpPr>
        <p:spPr bwMode="auto">
          <a:xfrm>
            <a:off x="8322292" y="1908059"/>
            <a:ext cx="1313027" cy="12283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10">
            <a:extLst>
              <a:ext uri="{FF2B5EF4-FFF2-40B4-BE49-F238E27FC236}">
                <a16:creationId xmlns:a16="http://schemas.microsoft.com/office/drawing/2014/main" id="{52EE242C-A7E6-420F-8BA8-13EF2B40D2EC}"/>
              </a:ext>
            </a:extLst>
          </p:cNvPr>
          <p:cNvSpPr>
            <a:spLocks noChangeShapeType="1"/>
          </p:cNvSpPr>
          <p:nvPr/>
        </p:nvSpPr>
        <p:spPr bwMode="auto">
          <a:xfrm>
            <a:off x="8322292" y="3688273"/>
            <a:ext cx="542898"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9">
            <a:extLst>
              <a:ext uri="{FF2B5EF4-FFF2-40B4-BE49-F238E27FC236}">
                <a16:creationId xmlns:a16="http://schemas.microsoft.com/office/drawing/2014/main" id="{C82694B2-579E-443B-A09E-4822317FD415}"/>
              </a:ext>
            </a:extLst>
          </p:cNvPr>
          <p:cNvSpPr>
            <a:spLocks noChangeShapeType="1"/>
          </p:cNvSpPr>
          <p:nvPr/>
        </p:nvSpPr>
        <p:spPr bwMode="auto">
          <a:xfrm flipV="1">
            <a:off x="8322292" y="4210560"/>
            <a:ext cx="1313027" cy="118121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6C4916-D539-4A1A-BBAA-21F0B90AE7E2}"/>
              </a:ext>
            </a:extLst>
          </p:cNvPr>
          <p:cNvSpPr txBox="1">
            <a:spLocks/>
          </p:cNvSpPr>
          <p:nvPr/>
        </p:nvSpPr>
        <p:spPr>
          <a:xfrm>
            <a:off x="725507" y="195327"/>
            <a:ext cx="10740986" cy="705426"/>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dirty="0">
                <a:solidFill>
                  <a:schemeClr val="tx1"/>
                </a:solidFill>
                <a:latin typeface="Arial Rounded MT Bold" panose="020F0704030504030204" pitchFamily="34" charset="0"/>
              </a:rPr>
              <a:t>Setting Out a </a:t>
            </a:r>
            <a:r>
              <a:rPr lang="en-GB" sz="4000" dirty="0">
                <a:solidFill>
                  <a:schemeClr val="accent1"/>
                </a:solidFill>
                <a:latin typeface="Arial Rounded MT Bold" panose="020F0704030504030204" pitchFamily="34" charset="0"/>
              </a:rPr>
              <a:t>Formal</a:t>
            </a:r>
            <a:r>
              <a:rPr lang="en-GB" sz="4000" dirty="0">
                <a:solidFill>
                  <a:schemeClr val="tx1"/>
                </a:solidFill>
                <a:latin typeface="Arial Rounded MT Bold" panose="020F0704030504030204" pitchFamily="34" charset="0"/>
              </a:rPr>
              <a:t> Letter</a:t>
            </a:r>
            <a:endParaRPr lang="en-GB" sz="4000" dirty="0">
              <a:solidFill>
                <a:srgbClr val="00B0F0"/>
              </a:solidFill>
              <a:latin typeface="Arial Rounded MT Bold" panose="020F0704030504030204" pitchFamily="34" charset="0"/>
            </a:endParaRPr>
          </a:p>
        </p:txBody>
      </p:sp>
      <p:pic>
        <p:nvPicPr>
          <p:cNvPr id="2" name="Picture 1">
            <a:extLst>
              <a:ext uri="{FF2B5EF4-FFF2-40B4-BE49-F238E27FC236}">
                <a16:creationId xmlns:a16="http://schemas.microsoft.com/office/drawing/2014/main" id="{F7C12345-D28D-4CF2-9077-2922848A5601}"/>
              </a:ext>
            </a:extLst>
          </p:cNvPr>
          <p:cNvPicPr>
            <a:picLocks noChangeAspect="1"/>
          </p:cNvPicPr>
          <p:nvPr/>
        </p:nvPicPr>
        <p:blipFill rotWithShape="1">
          <a:blip r:embed="rId2"/>
          <a:srcRect l="22387" t="17168" r="23546" b="39300"/>
          <a:stretch/>
        </p:blipFill>
        <p:spPr>
          <a:xfrm>
            <a:off x="887104" y="1433015"/>
            <a:ext cx="9918895" cy="4490114"/>
          </a:xfrm>
          <a:prstGeom prst="rect">
            <a:avLst/>
          </a:prstGeom>
        </p:spPr>
      </p:pic>
    </p:spTree>
    <p:extLst>
      <p:ext uri="{BB962C8B-B14F-4D97-AF65-F5344CB8AC3E}">
        <p14:creationId xmlns:p14="http://schemas.microsoft.com/office/powerpoint/2010/main" val="46924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6C4916-D539-4A1A-BBAA-21F0B90AE7E2}"/>
              </a:ext>
            </a:extLst>
          </p:cNvPr>
          <p:cNvSpPr txBox="1">
            <a:spLocks/>
          </p:cNvSpPr>
          <p:nvPr/>
        </p:nvSpPr>
        <p:spPr>
          <a:xfrm>
            <a:off x="725507" y="195327"/>
            <a:ext cx="10740986" cy="705426"/>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dirty="0">
                <a:solidFill>
                  <a:schemeClr val="tx1"/>
                </a:solidFill>
                <a:latin typeface="Arial Rounded MT Bold" panose="020F0704030504030204" pitchFamily="34" charset="0"/>
              </a:rPr>
              <a:t>Setting Out a </a:t>
            </a:r>
            <a:r>
              <a:rPr lang="en-GB" sz="4000" dirty="0">
                <a:solidFill>
                  <a:schemeClr val="accent1"/>
                </a:solidFill>
                <a:latin typeface="Arial Rounded MT Bold" panose="020F0704030504030204" pitchFamily="34" charset="0"/>
              </a:rPr>
              <a:t>Formal</a:t>
            </a:r>
            <a:r>
              <a:rPr lang="en-GB" sz="4000" dirty="0">
                <a:solidFill>
                  <a:schemeClr val="tx1"/>
                </a:solidFill>
                <a:latin typeface="Arial Rounded MT Bold" panose="020F0704030504030204" pitchFamily="34" charset="0"/>
              </a:rPr>
              <a:t> Letter</a:t>
            </a:r>
            <a:endParaRPr lang="en-GB" sz="4000" dirty="0">
              <a:solidFill>
                <a:srgbClr val="00B0F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E71FD82-2119-4D03-8F46-868959DCB1A9}"/>
              </a:ext>
            </a:extLst>
          </p:cNvPr>
          <p:cNvPicPr>
            <a:picLocks noChangeAspect="1"/>
          </p:cNvPicPr>
          <p:nvPr/>
        </p:nvPicPr>
        <p:blipFill rotWithShape="1">
          <a:blip r:embed="rId2"/>
          <a:srcRect l="25299" t="21279" r="26679" b="16402"/>
          <a:stretch/>
        </p:blipFill>
        <p:spPr>
          <a:xfrm>
            <a:off x="2265527" y="1091819"/>
            <a:ext cx="7738281" cy="5645879"/>
          </a:xfrm>
          <a:prstGeom prst="rect">
            <a:avLst/>
          </a:prstGeom>
        </p:spPr>
      </p:pic>
    </p:spTree>
    <p:extLst>
      <p:ext uri="{BB962C8B-B14F-4D97-AF65-F5344CB8AC3E}">
        <p14:creationId xmlns:p14="http://schemas.microsoft.com/office/powerpoint/2010/main" val="245525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BF6CA3-E70C-4A97-A653-57ED314CDE6D}"/>
              </a:ext>
            </a:extLst>
          </p:cNvPr>
          <p:cNvSpPr txBox="1">
            <a:spLocks/>
          </p:cNvSpPr>
          <p:nvPr/>
        </p:nvSpPr>
        <p:spPr>
          <a:xfrm>
            <a:off x="252535" y="280419"/>
            <a:ext cx="5843465" cy="674342"/>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4800" dirty="0">
                <a:solidFill>
                  <a:schemeClr val="tx1"/>
                </a:solidFill>
                <a:latin typeface="Arial Rounded MT Bold" panose="020F0704030504030204" pitchFamily="34" charset="0"/>
              </a:rPr>
              <a:t>Jayson Reynolds</a:t>
            </a:r>
            <a:endParaRPr lang="en-GB" sz="4800" dirty="0">
              <a:solidFill>
                <a:srgbClr val="7030A0"/>
              </a:solidFill>
              <a:latin typeface="Arial Rounded MT Bold" panose="020F0704030504030204" pitchFamily="34" charset="0"/>
            </a:endParaRPr>
          </a:p>
        </p:txBody>
      </p:sp>
      <p:pic>
        <p:nvPicPr>
          <p:cNvPr id="2052" name="Picture 4" descr="Patina (Track): Amazon.co.uk: Jason Reynolds: Books">
            <a:extLst>
              <a:ext uri="{FF2B5EF4-FFF2-40B4-BE49-F238E27FC236}">
                <a16:creationId xmlns:a16="http://schemas.microsoft.com/office/drawing/2014/main" id="{6A94EE95-21EF-437C-A3AA-10DDD9757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68" y="732164"/>
            <a:ext cx="1028758" cy="156574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host (Track): Amazon.co.uk: Jason Reynolds: Books">
            <a:extLst>
              <a:ext uri="{FF2B5EF4-FFF2-40B4-BE49-F238E27FC236}">
                <a16:creationId xmlns:a16="http://schemas.microsoft.com/office/drawing/2014/main" id="{B80A5851-35FA-4351-9319-A477FD7C3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09" y="211347"/>
            <a:ext cx="1028758" cy="1565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nny (Track): Amazon.co.uk: Jason Reynolds: Books">
            <a:extLst>
              <a:ext uri="{FF2B5EF4-FFF2-40B4-BE49-F238E27FC236}">
                <a16:creationId xmlns:a16="http://schemas.microsoft.com/office/drawing/2014/main" id="{2D8781B6-0092-4523-BF19-6FFA50359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109" y="1995265"/>
            <a:ext cx="1028758" cy="16002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u (Track): Amazon.co.uk: Jason Reynolds: Books">
            <a:extLst>
              <a:ext uri="{FF2B5EF4-FFF2-40B4-BE49-F238E27FC236}">
                <a16:creationId xmlns:a16="http://schemas.microsoft.com/office/drawing/2014/main" id="{5C40F313-AEB1-4F09-AC09-80346AB75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867" y="2616816"/>
            <a:ext cx="1123476" cy="16791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ason Reynolds's Track Series | Book by Jason Reynolds | Official ...">
            <a:extLst>
              <a:ext uri="{FF2B5EF4-FFF2-40B4-BE49-F238E27FC236}">
                <a16:creationId xmlns:a16="http://schemas.microsoft.com/office/drawing/2014/main" id="{E0665F87-6702-4F7B-9504-EAA4015FE3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82" t="8011" r="16775" b="11061"/>
          <a:stretch/>
        </p:blipFill>
        <p:spPr bwMode="auto">
          <a:xfrm>
            <a:off x="7438109" y="3649597"/>
            <a:ext cx="1028758" cy="154843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 Jason Reynolds's Powerful New Book, Stories Stitch Together a ...">
            <a:extLst>
              <a:ext uri="{FF2B5EF4-FFF2-40B4-BE49-F238E27FC236}">
                <a16:creationId xmlns:a16="http://schemas.microsoft.com/office/drawing/2014/main" id="{2DD9898C-E8C5-4F54-97A6-89C81C27B8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2537" y="2817637"/>
            <a:ext cx="1175747" cy="177325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unny' Author Jason Reynolds on Writing, Publishing and Advice for ...">
            <a:extLst>
              <a:ext uri="{FF2B5EF4-FFF2-40B4-BE49-F238E27FC236}">
                <a16:creationId xmlns:a16="http://schemas.microsoft.com/office/drawing/2014/main" id="{1800B136-C2A7-4E99-A5B6-3CBB1F0384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2488" y="5301240"/>
            <a:ext cx="4027264" cy="149521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or Every One by Jason Reynolds — 404 INK">
            <a:extLst>
              <a:ext uri="{FF2B5EF4-FFF2-40B4-BE49-F238E27FC236}">
                <a16:creationId xmlns:a16="http://schemas.microsoft.com/office/drawing/2014/main" id="{F0E8A2B5-8113-45CE-A1CB-6FD52C418A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5819" y="211347"/>
            <a:ext cx="1672465" cy="2375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4C31C1-BF13-40F8-B000-205005266875}"/>
              </a:ext>
            </a:extLst>
          </p:cNvPr>
          <p:cNvSpPr txBox="1"/>
          <p:nvPr/>
        </p:nvSpPr>
        <p:spPr>
          <a:xfrm>
            <a:off x="212248" y="1164146"/>
            <a:ext cx="6983279" cy="563231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Rounded MT Bold" panose="020F0704030504030204" pitchFamily="34" charset="0"/>
              </a:rPr>
              <a:t>He is a New York Times best-selling author</a:t>
            </a:r>
          </a:p>
          <a:p>
            <a:pPr marL="285750" indent="-285750">
              <a:buFont typeface="Arial" panose="020B0604020202020204" pitchFamily="34" charset="0"/>
              <a:buChar char="•"/>
            </a:pPr>
            <a:r>
              <a:rPr lang="en-GB" dirty="0">
                <a:latin typeface="Arial Rounded MT Bold" panose="020F0704030504030204" pitchFamily="34" charset="0"/>
              </a:rPr>
              <a:t>He is a national Book Award Finalist for Young People's Literature.</a:t>
            </a:r>
          </a:p>
          <a:p>
            <a:endParaRPr lang="en-GB" dirty="0">
              <a:latin typeface="Arial Rounded MT Bold" panose="020F0704030504030204" pitchFamily="34" charset="0"/>
            </a:endParaRPr>
          </a:p>
          <a:p>
            <a:r>
              <a:rPr lang="en-GB" sz="2400" dirty="0">
                <a:latin typeface="Arial Rounded MT Bold" panose="020F0704030504030204" pitchFamily="34" charset="0"/>
              </a:rPr>
              <a:t>Here’s a word from him: “</a:t>
            </a:r>
            <a:r>
              <a:rPr lang="en-GB" sz="2400" dirty="0">
                <a:solidFill>
                  <a:schemeClr val="accent1"/>
                </a:solidFill>
                <a:latin typeface="Arial Rounded MT Bold" panose="020F0704030504030204" pitchFamily="34" charset="0"/>
              </a:rPr>
              <a:t>Here's what I know: I know there are a lot — A LOT — of young people who hate reading. I know that many of these book haters are boys. I know that many of these book-hating boys, don't actually hate books, they hate boredom. If you are reading this, and you happen to be one of these boys, first of all, you're reading this so my master plan is already working (</a:t>
            </a:r>
            <a:r>
              <a:rPr lang="en-GB" sz="2400" dirty="0" err="1">
                <a:solidFill>
                  <a:schemeClr val="accent1"/>
                </a:solidFill>
                <a:latin typeface="Arial Rounded MT Bold" panose="020F0704030504030204" pitchFamily="34" charset="0"/>
              </a:rPr>
              <a:t>muahahahahahaha</a:t>
            </a:r>
            <a:r>
              <a:rPr lang="en-GB" sz="2400" dirty="0">
                <a:solidFill>
                  <a:schemeClr val="accent1"/>
                </a:solidFill>
                <a:latin typeface="Arial Rounded MT Bold" panose="020F0704030504030204" pitchFamily="34" charset="0"/>
              </a:rPr>
              <a:t>) and second of all, know that I feel you. I REALLY do. Because even though I'm a writer, I hate reading boring books too.’</a:t>
            </a:r>
          </a:p>
        </p:txBody>
      </p:sp>
    </p:spTree>
    <p:extLst>
      <p:ext uri="{BB962C8B-B14F-4D97-AF65-F5344CB8AC3E}">
        <p14:creationId xmlns:p14="http://schemas.microsoft.com/office/powerpoint/2010/main" val="35910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BF6CA3-E70C-4A97-A653-57ED314CDE6D}"/>
              </a:ext>
            </a:extLst>
          </p:cNvPr>
          <p:cNvSpPr txBox="1">
            <a:spLocks/>
          </p:cNvSpPr>
          <p:nvPr/>
        </p:nvSpPr>
        <p:spPr>
          <a:xfrm>
            <a:off x="2623930" y="211347"/>
            <a:ext cx="7460973"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a:t>
            </a:r>
            <a:r>
              <a:rPr lang="en-GB" dirty="0" err="1">
                <a:solidFill>
                  <a:schemeClr val="tx1"/>
                </a:solidFill>
                <a:latin typeface="Arial Rounded MT Bold" panose="020F0704030504030204" pitchFamily="34" charset="0"/>
              </a:rPr>
              <a:t>WriteRightRite</a:t>
            </a:r>
            <a:endParaRPr lang="en-GB" dirty="0">
              <a:solidFill>
                <a:srgbClr val="7030A0"/>
              </a:solidFill>
              <a:latin typeface="Arial Rounded MT Bold" panose="020F0704030504030204" pitchFamily="34" charset="0"/>
            </a:endParaRPr>
          </a:p>
        </p:txBody>
      </p:sp>
      <p:pic>
        <p:nvPicPr>
          <p:cNvPr id="2050" name="Picture 2" descr="GRAB THE MIC Newsletter logo">
            <a:extLst>
              <a:ext uri="{FF2B5EF4-FFF2-40B4-BE49-F238E27FC236}">
                <a16:creationId xmlns:a16="http://schemas.microsoft.com/office/drawing/2014/main" id="{CB34BDBE-15CB-476E-A39A-D5F491DA7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234" y="218257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FFCB61-F594-49D0-90D9-F1AC958EB9E8}"/>
              </a:ext>
            </a:extLst>
          </p:cNvPr>
          <p:cNvSpPr/>
          <p:nvPr/>
        </p:nvSpPr>
        <p:spPr>
          <a:xfrm>
            <a:off x="6784558" y="6239804"/>
            <a:ext cx="5407442" cy="369332"/>
          </a:xfrm>
          <a:prstGeom prst="rect">
            <a:avLst/>
          </a:prstGeom>
        </p:spPr>
        <p:txBody>
          <a:bodyPr wrap="none">
            <a:spAutoFit/>
          </a:bodyPr>
          <a:lstStyle/>
          <a:p>
            <a:r>
              <a:rPr lang="en-GB" dirty="0">
                <a:hlinkClick r:id="rId3"/>
              </a:rPr>
              <a:t>https://guides.loc.gov/jason-reynolds/grab-the-mic/wrr</a:t>
            </a:r>
            <a:endParaRPr lang="en-GB" dirty="0"/>
          </a:p>
        </p:txBody>
      </p:sp>
      <p:pic>
        <p:nvPicPr>
          <p:cNvPr id="7" name="Picture 6">
            <a:extLst>
              <a:ext uri="{FF2B5EF4-FFF2-40B4-BE49-F238E27FC236}">
                <a16:creationId xmlns:a16="http://schemas.microsoft.com/office/drawing/2014/main" id="{D73B837B-6C6B-4161-92F6-476B5A22BE8D}"/>
              </a:ext>
            </a:extLst>
          </p:cNvPr>
          <p:cNvPicPr>
            <a:picLocks noChangeAspect="1"/>
          </p:cNvPicPr>
          <p:nvPr/>
        </p:nvPicPr>
        <p:blipFill rotWithShape="1">
          <a:blip r:embed="rId4"/>
          <a:srcRect l="28370" t="18728" r="37717" b="31199"/>
          <a:stretch/>
        </p:blipFill>
        <p:spPr>
          <a:xfrm>
            <a:off x="424068" y="1603513"/>
            <a:ext cx="5261393" cy="4367630"/>
          </a:xfrm>
          <a:prstGeom prst="rect">
            <a:avLst/>
          </a:prstGeom>
        </p:spPr>
      </p:pic>
      <p:sp>
        <p:nvSpPr>
          <p:cNvPr id="8" name="TextBox 7">
            <a:extLst>
              <a:ext uri="{FF2B5EF4-FFF2-40B4-BE49-F238E27FC236}">
                <a16:creationId xmlns:a16="http://schemas.microsoft.com/office/drawing/2014/main" id="{E976D18D-47D3-41B5-BF08-5293DA10CE40}"/>
              </a:ext>
            </a:extLst>
          </p:cNvPr>
          <p:cNvSpPr txBox="1"/>
          <p:nvPr/>
        </p:nvSpPr>
        <p:spPr>
          <a:xfrm>
            <a:off x="4399167" y="6308099"/>
            <a:ext cx="238539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Check out his video </a:t>
            </a:r>
            <a:r>
              <a:rPr lang="en-GB" sz="1600" dirty="0">
                <a:latin typeface="Arial Rounded MT Bold" panose="020F0704030504030204" pitchFamily="34" charset="0"/>
                <a:sym typeface="Wingdings" panose="05000000000000000000" pitchFamily="2" charset="2"/>
              </a:rPr>
              <a:t></a:t>
            </a:r>
            <a:endParaRPr lang="en-GB" sz="1600" dirty="0">
              <a:latin typeface="Arial Rounded MT Bold" panose="020F0704030504030204" pitchFamily="34" charset="0"/>
            </a:endParaRPr>
          </a:p>
        </p:txBody>
      </p:sp>
    </p:spTree>
    <p:extLst>
      <p:ext uri="{BB962C8B-B14F-4D97-AF65-F5344CB8AC3E}">
        <p14:creationId xmlns:p14="http://schemas.microsoft.com/office/powerpoint/2010/main" val="40482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616226" y="1701038"/>
            <a:ext cx="10959548" cy="45858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3600" dirty="0">
                <a:latin typeface="Arial Rounded MT Bold" panose="020F0704030504030204" pitchFamily="34" charset="0"/>
              </a:rPr>
              <a:t>To write a letter </a:t>
            </a:r>
            <a:r>
              <a:rPr lang="en-GB" sz="3600" u="sng" dirty="0">
                <a:latin typeface="Arial Rounded MT Bold" panose="020F0704030504030204" pitchFamily="34" charset="0"/>
              </a:rPr>
              <a:t>from your hero </a:t>
            </a:r>
            <a:r>
              <a:rPr lang="en-GB" sz="3600" dirty="0">
                <a:latin typeface="Arial Rounded MT Bold" panose="020F0704030504030204" pitchFamily="34" charset="0"/>
              </a:rPr>
              <a:t>to you.</a:t>
            </a:r>
          </a:p>
          <a:p>
            <a:endParaRPr lang="en-GB" sz="3600" dirty="0">
              <a:latin typeface="Arial Rounded MT Bold" panose="020F0704030504030204" pitchFamily="34" charset="0"/>
            </a:endParaRPr>
          </a:p>
          <a:p>
            <a:r>
              <a:rPr lang="en-GB" sz="3600" dirty="0">
                <a:solidFill>
                  <a:schemeClr val="tx1"/>
                </a:solidFill>
                <a:latin typeface="Arial Rounded MT Bold" panose="020F0704030504030204" pitchFamily="34" charset="0"/>
              </a:rPr>
              <a:t>Purpose: </a:t>
            </a:r>
            <a:r>
              <a:rPr lang="en-GB" sz="3600" dirty="0">
                <a:latin typeface="Arial Rounded MT Bold" panose="020F0704030504030204" pitchFamily="34" charset="0"/>
              </a:rPr>
              <a:t>To give yourself purposeful, life advice based on you hero’s experiences, successes and views. </a:t>
            </a:r>
          </a:p>
          <a:p>
            <a:endParaRPr lang="en-GB" sz="3600" dirty="0">
              <a:latin typeface="Arial Rounded MT Bold" panose="020F0704030504030204" pitchFamily="34" charset="0"/>
            </a:endParaRPr>
          </a:p>
          <a:p>
            <a:r>
              <a:rPr lang="en-GB" sz="3600" dirty="0">
                <a:solidFill>
                  <a:schemeClr val="tx1"/>
                </a:solidFill>
                <a:latin typeface="Arial Rounded MT Bold" panose="020F0704030504030204" pitchFamily="34" charset="0"/>
              </a:rPr>
              <a:t>Audience: </a:t>
            </a:r>
            <a:r>
              <a:rPr lang="en-GB" sz="3600" dirty="0">
                <a:latin typeface="Arial Rounded MT Bold" panose="020F0704030504030204" pitchFamily="34" charset="0"/>
              </a:rPr>
              <a:t>YOU! </a:t>
            </a:r>
          </a:p>
          <a:p>
            <a:endParaRPr lang="en-GB" sz="2000" dirty="0">
              <a:latin typeface="Arial Rounded MT Bold" panose="020F0704030504030204" pitchFamily="34" charset="0"/>
            </a:endParaRPr>
          </a:p>
          <a:p>
            <a:endParaRPr lang="en-GB" sz="2000" dirty="0">
              <a:latin typeface="Arial Rounded MT Bold" panose="020F0704030504030204" pitchFamily="34" charset="0"/>
            </a:endParaRP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791"/>
            <a:ext cx="9144000" cy="117875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Your Challenge from Jason Reynolds</a:t>
            </a:r>
            <a:endParaRPr lang="en-GB"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40125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104"/>
            <a:ext cx="9144000" cy="597036"/>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dirty="0">
                <a:solidFill>
                  <a:schemeClr val="tx1"/>
                </a:solidFill>
                <a:latin typeface="Arial Rounded MT Bold" panose="020F0704030504030204" pitchFamily="34" charset="0"/>
              </a:rPr>
              <a:t>Who’s your hero and why?</a:t>
            </a:r>
            <a:endParaRPr lang="en-GB" sz="4000" dirty="0">
              <a:solidFill>
                <a:srgbClr val="00B0F0"/>
              </a:solidFill>
              <a:latin typeface="Arial Rounded MT Bold" panose="020F0704030504030204" pitchFamily="34" charset="0"/>
            </a:endParaRPr>
          </a:p>
        </p:txBody>
      </p:sp>
      <p:pic>
        <p:nvPicPr>
          <p:cNvPr id="4098" name="Picture 2" descr="When Parents and Grandparents Disagree">
            <a:extLst>
              <a:ext uri="{FF2B5EF4-FFF2-40B4-BE49-F238E27FC236}">
                <a16:creationId xmlns:a16="http://schemas.microsoft.com/office/drawing/2014/main" id="{B7A1805F-F131-4A6E-B229-E5846C8D1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8" y="1093624"/>
            <a:ext cx="3112190" cy="2073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minic Raab refuses to promise NHS staff will be given a pay rise ...">
            <a:extLst>
              <a:ext uri="{FF2B5EF4-FFF2-40B4-BE49-F238E27FC236}">
                <a16:creationId xmlns:a16="http://schemas.microsoft.com/office/drawing/2014/main" id="{64258780-2E7C-424E-B359-EED6507F5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513" y="1216360"/>
            <a:ext cx="3534935" cy="23508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atch Billie Eilish Perform “all the good girls go to hell” at the ...">
            <a:extLst>
              <a:ext uri="{FF2B5EF4-FFF2-40B4-BE49-F238E27FC236}">
                <a16:creationId xmlns:a16="http://schemas.microsoft.com/office/drawing/2014/main" id="{54972D5C-B4E9-4B55-99D0-0436B174E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963" y="1216360"/>
            <a:ext cx="3901522" cy="19507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onel Messi vs Cristiano Ronaldo: How the Barcelona and Juventus ...">
            <a:extLst>
              <a:ext uri="{FF2B5EF4-FFF2-40B4-BE49-F238E27FC236}">
                <a16:creationId xmlns:a16="http://schemas.microsoft.com/office/drawing/2014/main" id="{0C6AADBE-C3BC-410D-BF65-3D9B58551C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60" y="3905850"/>
            <a:ext cx="3526316" cy="235087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w tech companies are honoring Dr. Martin Luther King Jr ...">
            <a:extLst>
              <a:ext uri="{FF2B5EF4-FFF2-40B4-BE49-F238E27FC236}">
                <a16:creationId xmlns:a16="http://schemas.microsoft.com/office/drawing/2014/main" id="{F18BCD45-6988-44D9-ABCE-86364B987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9512" y="3647337"/>
            <a:ext cx="3026051" cy="250374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ll 11 series of Doctor Who, ranked - from 2005 to 2018">
            <a:extLst>
              <a:ext uri="{FF2B5EF4-FFF2-40B4-BE49-F238E27FC236}">
                <a16:creationId xmlns:a16="http://schemas.microsoft.com/office/drawing/2014/main" id="{F0C522D5-D47A-44A7-9253-29CEEBBB27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9271" y="4201775"/>
            <a:ext cx="4092851" cy="20549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434FB2E-BAE7-4F13-B7A2-2848D66BC547}"/>
              </a:ext>
            </a:extLst>
          </p:cNvPr>
          <p:cNvSpPr txBox="1"/>
          <p:nvPr/>
        </p:nvSpPr>
        <p:spPr>
          <a:xfrm>
            <a:off x="731479" y="2997844"/>
            <a:ext cx="202484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A family member?</a:t>
            </a:r>
          </a:p>
        </p:txBody>
      </p:sp>
      <p:sp>
        <p:nvSpPr>
          <p:cNvPr id="11" name="TextBox 10">
            <a:extLst>
              <a:ext uri="{FF2B5EF4-FFF2-40B4-BE49-F238E27FC236}">
                <a16:creationId xmlns:a16="http://schemas.microsoft.com/office/drawing/2014/main" id="{D73299FA-3200-4DEF-A4E5-BD12583BDBB0}"/>
              </a:ext>
            </a:extLst>
          </p:cNvPr>
          <p:cNvSpPr txBox="1"/>
          <p:nvPr/>
        </p:nvSpPr>
        <p:spPr>
          <a:xfrm>
            <a:off x="4328284" y="3397959"/>
            <a:ext cx="238539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Workers of the NHS?</a:t>
            </a:r>
          </a:p>
        </p:txBody>
      </p:sp>
      <p:sp>
        <p:nvSpPr>
          <p:cNvPr id="12" name="TextBox 11">
            <a:extLst>
              <a:ext uri="{FF2B5EF4-FFF2-40B4-BE49-F238E27FC236}">
                <a16:creationId xmlns:a16="http://schemas.microsoft.com/office/drawing/2014/main" id="{D7123797-1233-4CB7-A214-DC7686A4C632}"/>
              </a:ext>
            </a:extLst>
          </p:cNvPr>
          <p:cNvSpPr txBox="1"/>
          <p:nvPr/>
        </p:nvSpPr>
        <p:spPr>
          <a:xfrm>
            <a:off x="8500028" y="2959507"/>
            <a:ext cx="238539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A singer/performer?</a:t>
            </a:r>
          </a:p>
        </p:txBody>
      </p:sp>
      <p:sp>
        <p:nvSpPr>
          <p:cNvPr id="13" name="TextBox 12">
            <a:extLst>
              <a:ext uri="{FF2B5EF4-FFF2-40B4-BE49-F238E27FC236}">
                <a16:creationId xmlns:a16="http://schemas.microsoft.com/office/drawing/2014/main" id="{BFE26437-31FB-40B9-9AA0-330129BD36D0}"/>
              </a:ext>
            </a:extLst>
          </p:cNvPr>
          <p:cNvSpPr txBox="1"/>
          <p:nvPr/>
        </p:nvSpPr>
        <p:spPr>
          <a:xfrm>
            <a:off x="9305263" y="5950700"/>
            <a:ext cx="238539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A historic figure?</a:t>
            </a:r>
          </a:p>
        </p:txBody>
      </p:sp>
      <p:sp>
        <p:nvSpPr>
          <p:cNvPr id="14" name="TextBox 13">
            <a:extLst>
              <a:ext uri="{FF2B5EF4-FFF2-40B4-BE49-F238E27FC236}">
                <a16:creationId xmlns:a16="http://schemas.microsoft.com/office/drawing/2014/main" id="{5311DE64-05B0-4459-B413-7363F26CF9CF}"/>
              </a:ext>
            </a:extLst>
          </p:cNvPr>
          <p:cNvSpPr txBox="1"/>
          <p:nvPr/>
        </p:nvSpPr>
        <p:spPr>
          <a:xfrm>
            <a:off x="5136873" y="6087450"/>
            <a:ext cx="238539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A fictional character?</a:t>
            </a:r>
          </a:p>
        </p:txBody>
      </p:sp>
      <p:sp>
        <p:nvSpPr>
          <p:cNvPr id="15" name="TextBox 14">
            <a:extLst>
              <a:ext uri="{FF2B5EF4-FFF2-40B4-BE49-F238E27FC236}">
                <a16:creationId xmlns:a16="http://schemas.microsoft.com/office/drawing/2014/main" id="{6583C2A0-1F5C-4426-B4AC-66B0E2B272A7}"/>
              </a:ext>
            </a:extLst>
          </p:cNvPr>
          <p:cNvSpPr txBox="1"/>
          <p:nvPr/>
        </p:nvSpPr>
        <p:spPr>
          <a:xfrm>
            <a:off x="815961" y="6119977"/>
            <a:ext cx="261345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latin typeface="Arial Rounded MT Bold" panose="020F0704030504030204" pitchFamily="34" charset="0"/>
              </a:rPr>
              <a:t>A sports personality?</a:t>
            </a:r>
          </a:p>
        </p:txBody>
      </p:sp>
    </p:spTree>
    <p:extLst>
      <p:ext uri="{BB962C8B-B14F-4D97-AF65-F5344CB8AC3E}">
        <p14:creationId xmlns:p14="http://schemas.microsoft.com/office/powerpoint/2010/main" val="211461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411CD0-9A98-4A4D-A57A-825996A479F5}"/>
              </a:ext>
            </a:extLst>
          </p:cNvPr>
          <p:cNvSpPr txBox="1"/>
          <p:nvPr/>
        </p:nvSpPr>
        <p:spPr>
          <a:xfrm>
            <a:off x="291548" y="1780551"/>
            <a:ext cx="11608904" cy="38872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lvl="0" indent="-285750">
              <a:buFont typeface="Wingdings" panose="05000000000000000000" pitchFamily="2" charset="2"/>
              <a:buChar char="v"/>
            </a:pPr>
            <a:r>
              <a:rPr lang="en-GB" sz="2800" dirty="0">
                <a:latin typeface="Arial Rounded MT Bold" panose="020F0704030504030204" pitchFamily="34" charset="0"/>
              </a:rPr>
              <a:t>How does your hero speak? Are they chatty and funny, gentle or harsh? If they’re from another time period or country, then do they use words we do not often hear?</a:t>
            </a:r>
          </a:p>
          <a:p>
            <a:pPr marL="285750" lvl="0" indent="-285750">
              <a:lnSpc>
                <a:spcPct val="150000"/>
              </a:lnSpc>
              <a:buFont typeface="Wingdings" panose="05000000000000000000" pitchFamily="2" charset="2"/>
              <a:buChar char="v"/>
            </a:pPr>
            <a:r>
              <a:rPr lang="en-GB" sz="2800" dirty="0">
                <a:latin typeface="Arial Rounded MT Bold" panose="020F0704030504030204" pitchFamily="34" charset="0"/>
              </a:rPr>
              <a:t>Will your letter be informal or formal?</a:t>
            </a:r>
          </a:p>
          <a:p>
            <a:pPr marL="285750" lvl="0" indent="-285750">
              <a:lnSpc>
                <a:spcPct val="150000"/>
              </a:lnSpc>
              <a:buFont typeface="Wingdings" panose="05000000000000000000" pitchFamily="2" charset="2"/>
              <a:buChar char="v"/>
            </a:pPr>
            <a:r>
              <a:rPr lang="en-GB" sz="2800" dirty="0">
                <a:latin typeface="Arial Rounded MT Bold" panose="020F0704030504030204" pitchFamily="34" charset="0"/>
              </a:rPr>
              <a:t>What struggles has your hero conquered?</a:t>
            </a:r>
          </a:p>
          <a:p>
            <a:pPr marL="285750" lvl="0" indent="-285750">
              <a:lnSpc>
                <a:spcPct val="150000"/>
              </a:lnSpc>
              <a:buFont typeface="Wingdings" panose="05000000000000000000" pitchFamily="2" charset="2"/>
              <a:buChar char="v"/>
            </a:pPr>
            <a:r>
              <a:rPr lang="en-GB" sz="2800" dirty="0">
                <a:latin typeface="Arial Rounded MT Bold" panose="020F0704030504030204" pitchFamily="34" charset="0"/>
              </a:rPr>
              <a:t>What successes has your hero achieved?</a:t>
            </a:r>
          </a:p>
          <a:p>
            <a:pPr marL="285750" lvl="0" indent="-285750">
              <a:lnSpc>
                <a:spcPct val="150000"/>
              </a:lnSpc>
              <a:buFont typeface="Wingdings" panose="05000000000000000000" pitchFamily="2" charset="2"/>
              <a:buChar char="v"/>
            </a:pPr>
            <a:r>
              <a:rPr lang="en-GB" sz="2800" dirty="0">
                <a:latin typeface="Arial Rounded MT Bold" panose="020F0704030504030204" pitchFamily="34" charset="0"/>
              </a:rPr>
              <a:t>What advice would they give you based on these?</a:t>
            </a:r>
          </a:p>
        </p:txBody>
      </p:sp>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103"/>
            <a:ext cx="9144000" cy="1179443"/>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latin typeface="Arial Rounded MT Bold" panose="020F0704030504030204" pitchFamily="34" charset="0"/>
              </a:rPr>
              <a:t>Things To Consider</a:t>
            </a:r>
            <a:endParaRPr lang="en-GB"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162622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6C4916-D539-4A1A-BBAA-21F0B90AE7E2}"/>
              </a:ext>
            </a:extLst>
          </p:cNvPr>
          <p:cNvSpPr txBox="1">
            <a:spLocks/>
          </p:cNvSpPr>
          <p:nvPr/>
        </p:nvSpPr>
        <p:spPr>
          <a:xfrm>
            <a:off x="1524000" y="251103"/>
            <a:ext cx="9144000" cy="49764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200" dirty="0">
                <a:solidFill>
                  <a:schemeClr val="tx1"/>
                </a:solidFill>
                <a:latin typeface="Arial Rounded MT Bold" panose="020F0704030504030204" pitchFamily="34" charset="0"/>
              </a:rPr>
              <a:t>Your hero may even reply to your letter…</a:t>
            </a:r>
            <a:endParaRPr lang="en-GB" sz="3200" dirty="0">
              <a:solidFill>
                <a:srgbClr val="00B0F0"/>
              </a:solidFill>
              <a:latin typeface="Arial Rounded MT Bold" panose="020F0704030504030204" pitchFamily="34" charset="0"/>
            </a:endParaRPr>
          </a:p>
        </p:txBody>
      </p:sp>
      <p:pic>
        <p:nvPicPr>
          <p:cNvPr id="5122" name="Picture 2" descr="Jason Reynolds (@JasonReynolds83) | Twitter">
            <a:extLst>
              <a:ext uri="{FF2B5EF4-FFF2-40B4-BE49-F238E27FC236}">
                <a16:creationId xmlns:a16="http://schemas.microsoft.com/office/drawing/2014/main" id="{331933A2-3F0E-4488-B6A7-0CE2FBCC6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520" y="887206"/>
            <a:ext cx="4686519" cy="58581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B9BBE3E-8BCB-4DAD-9DDB-702600170424}"/>
              </a:ext>
            </a:extLst>
          </p:cNvPr>
          <p:cNvPicPr>
            <a:picLocks noChangeAspect="1"/>
          </p:cNvPicPr>
          <p:nvPr/>
        </p:nvPicPr>
        <p:blipFill rotWithShape="1">
          <a:blip r:embed="rId3"/>
          <a:srcRect l="16995" t="26655" r="44565" b="12725"/>
          <a:stretch/>
        </p:blipFill>
        <p:spPr>
          <a:xfrm>
            <a:off x="523961" y="1093467"/>
            <a:ext cx="6141882" cy="5445626"/>
          </a:xfrm>
          <a:prstGeom prst="rect">
            <a:avLst/>
          </a:prstGeom>
        </p:spPr>
      </p:pic>
    </p:spTree>
    <p:extLst>
      <p:ext uri="{BB962C8B-B14F-4D97-AF65-F5344CB8AC3E}">
        <p14:creationId xmlns:p14="http://schemas.microsoft.com/office/powerpoint/2010/main" val="27116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a:extLst>
              <a:ext uri="{FF2B5EF4-FFF2-40B4-BE49-F238E27FC236}">
                <a16:creationId xmlns:a16="http://schemas.microsoft.com/office/drawing/2014/main" id="{B28BA4B8-E592-4934-BA93-67F9008C9D8F}"/>
              </a:ext>
            </a:extLst>
          </p:cNvPr>
          <p:cNvSpPr>
            <a:spLocks noChangeArrowheads="1" noChangeShapeType="1" noTextEdit="1"/>
          </p:cNvSpPr>
          <p:nvPr/>
        </p:nvSpPr>
        <p:spPr bwMode="auto">
          <a:xfrm>
            <a:off x="1561394" y="240686"/>
            <a:ext cx="8415119" cy="864783"/>
          </a:xfrm>
          <a:prstGeom prst="rect">
            <a:avLst/>
          </a:prstGeom>
        </p:spPr>
        <p:txBody>
          <a:bodyPr wrap="none" fromWordArt="1">
            <a:prstTxWarp prst="textPlain">
              <a:avLst>
                <a:gd name="adj" fmla="val 50000"/>
              </a:avLst>
            </a:prstTxWarp>
          </a:bodyPr>
          <a:lstStyle/>
          <a:p>
            <a:pPr algn="ctr"/>
            <a:r>
              <a:rPr lang="en-GB" sz="3600" kern="10" dirty="0">
                <a:ln w="9525">
                  <a:solidFill>
                    <a:schemeClr val="accent2"/>
                  </a:solidFill>
                  <a:round/>
                  <a:headEnd/>
                  <a:tailEnd/>
                </a:ln>
                <a:gradFill rotWithShape="1">
                  <a:gsLst>
                    <a:gs pos="0">
                      <a:srgbClr val="CCECFF"/>
                    </a:gs>
                    <a:gs pos="100000">
                      <a:srgbClr val="CC00FF"/>
                    </a:gs>
                  </a:gsLst>
                  <a:path path="rect">
                    <a:fillToRect l="50000" t="50000" r="50000" b="50000"/>
                  </a:path>
                </a:gradFill>
                <a:effectLst>
                  <a:outerShdw dist="35921" dir="2700000" algn="ctr" rotWithShape="0">
                    <a:srgbClr val="C0C0C0">
                      <a:alpha val="79999"/>
                    </a:srgbClr>
                  </a:outerShdw>
                </a:effectLst>
                <a:latin typeface="Arial Rounded MT Bold" panose="020F0704030504030204" pitchFamily="34" charset="0"/>
              </a:rPr>
              <a:t>Letter Writing Language Toolkit</a:t>
            </a:r>
          </a:p>
        </p:txBody>
      </p:sp>
      <p:sp>
        <p:nvSpPr>
          <p:cNvPr id="7" name="Rectangle 4">
            <a:extLst>
              <a:ext uri="{FF2B5EF4-FFF2-40B4-BE49-F238E27FC236}">
                <a16:creationId xmlns:a16="http://schemas.microsoft.com/office/drawing/2014/main" id="{8B44B3B1-A058-4712-AB34-54D7C382F10D}"/>
              </a:ext>
            </a:extLst>
          </p:cNvPr>
          <p:cNvSpPr>
            <a:spLocks noChangeArrowheads="1"/>
          </p:cNvSpPr>
          <p:nvPr/>
        </p:nvSpPr>
        <p:spPr bwMode="auto">
          <a:xfrm>
            <a:off x="223413" y="1269215"/>
            <a:ext cx="11745173" cy="466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GB" altLang="en-US" sz="2400" dirty="0">
                <a:solidFill>
                  <a:schemeClr val="accent2"/>
                </a:solidFill>
                <a:latin typeface="Arial Rounded MT Bold" panose="020F0704030504030204" pitchFamily="34" charset="0"/>
              </a:rPr>
              <a:t>Write in the </a:t>
            </a:r>
            <a:r>
              <a:rPr lang="en-GB" altLang="en-US" sz="2400" b="1" dirty="0">
                <a:solidFill>
                  <a:srgbClr val="6666FF"/>
                </a:solidFill>
                <a:latin typeface="Arial Rounded MT Bold" panose="020F0704030504030204" pitchFamily="34" charset="0"/>
              </a:rPr>
              <a:t>first person </a:t>
            </a:r>
          </a:p>
          <a:p>
            <a:r>
              <a:rPr lang="en-GB" altLang="en-US" sz="2400" b="1" dirty="0">
                <a:solidFill>
                  <a:srgbClr val="6666FF"/>
                </a:solidFill>
                <a:latin typeface="Arial Rounded MT Bold" panose="020F0704030504030204" pitchFamily="34" charset="0"/>
              </a:rPr>
              <a:t>Want to make it informal? Use idioms and colloquialisms </a:t>
            </a:r>
          </a:p>
          <a:p>
            <a:r>
              <a:rPr lang="en-GB" altLang="en-US" sz="2400" dirty="0">
                <a:solidFill>
                  <a:srgbClr val="CC00CC"/>
                </a:solidFill>
                <a:latin typeface="Arial Rounded MT Bold" panose="020F0704030504030204" pitchFamily="34" charset="0"/>
              </a:rPr>
              <a:t>Choose</a:t>
            </a:r>
            <a:r>
              <a:rPr lang="en-GB" altLang="en-US" sz="2400" dirty="0">
                <a:solidFill>
                  <a:srgbClr val="9900CC"/>
                </a:solidFill>
                <a:latin typeface="Arial Rounded MT Bold" panose="020F0704030504030204" pitchFamily="34" charset="0"/>
              </a:rPr>
              <a:t> </a:t>
            </a:r>
            <a:r>
              <a:rPr lang="en-GB" altLang="en-US" sz="2400" b="1" dirty="0">
                <a:solidFill>
                  <a:srgbClr val="6666FF"/>
                </a:solidFill>
                <a:latin typeface="Arial Rounded MT Bold" panose="020F0704030504030204" pitchFamily="34" charset="0"/>
              </a:rPr>
              <a:t>emotive language </a:t>
            </a:r>
            <a:r>
              <a:rPr lang="en-GB" altLang="en-US" sz="2400" dirty="0">
                <a:solidFill>
                  <a:srgbClr val="CC00CC"/>
                </a:solidFill>
                <a:latin typeface="Arial Rounded MT Bold" panose="020F0704030504030204" pitchFamily="34" charset="0"/>
              </a:rPr>
              <a:t>when reflecting on your experiences </a:t>
            </a:r>
            <a:r>
              <a:rPr lang="en-GB" altLang="en-US" sz="2400" i="1" dirty="0">
                <a:solidFill>
                  <a:srgbClr val="CC00CC"/>
                </a:solidFill>
                <a:latin typeface="Arial Rounded MT Bold" panose="020F0704030504030204" pitchFamily="34" charset="0"/>
              </a:rPr>
              <a:t>(</a:t>
            </a:r>
            <a:r>
              <a:rPr lang="en-GB" altLang="en-US" sz="2400" i="1" u="sng" dirty="0">
                <a:solidFill>
                  <a:srgbClr val="CC00CC"/>
                </a:solidFill>
                <a:latin typeface="Arial Rounded MT Bold" panose="020F0704030504030204" pitchFamily="34" charset="0"/>
              </a:rPr>
              <a:t>Winning my first World Championship was a dream-come-true)</a:t>
            </a:r>
            <a:endParaRPr lang="en-GB" altLang="en-US" sz="2400" i="1" dirty="0">
              <a:solidFill>
                <a:srgbClr val="CC00CC"/>
              </a:solidFill>
              <a:latin typeface="Arial Rounded MT Bold" panose="020F0704030504030204" pitchFamily="34" charset="0"/>
            </a:endParaRPr>
          </a:p>
          <a:p>
            <a:r>
              <a:rPr lang="en-GB" altLang="en-US" sz="2400" dirty="0">
                <a:solidFill>
                  <a:srgbClr val="9933FF"/>
                </a:solidFill>
                <a:latin typeface="Arial Rounded MT Bold" panose="020F0704030504030204" pitchFamily="34" charset="0"/>
              </a:rPr>
              <a:t>Use words that give </a:t>
            </a:r>
            <a:r>
              <a:rPr lang="en-GB" altLang="en-US" sz="2400" b="1" dirty="0">
                <a:solidFill>
                  <a:srgbClr val="6666FF"/>
                </a:solidFill>
                <a:latin typeface="Arial Rounded MT Bold" panose="020F0704030504030204" pitchFamily="34" charset="0"/>
              </a:rPr>
              <a:t>reasons </a:t>
            </a:r>
            <a:r>
              <a:rPr lang="en-GB" altLang="en-US" sz="2400" dirty="0">
                <a:solidFill>
                  <a:srgbClr val="9933FF"/>
                </a:solidFill>
                <a:latin typeface="Arial Rounded MT Bold" panose="020F0704030504030204" pitchFamily="34" charset="0"/>
              </a:rPr>
              <a:t>for your point of view </a:t>
            </a:r>
            <a:r>
              <a:rPr lang="en-GB" altLang="en-US" sz="2400" i="1" dirty="0">
                <a:solidFill>
                  <a:srgbClr val="9933FF"/>
                </a:solidFill>
                <a:latin typeface="Arial Rounded MT Bold" panose="020F0704030504030204" pitchFamily="34" charset="0"/>
              </a:rPr>
              <a:t>(because, so, this means that)</a:t>
            </a:r>
          </a:p>
          <a:p>
            <a:r>
              <a:rPr lang="en-GB" altLang="en-US" sz="2400" dirty="0">
                <a:solidFill>
                  <a:schemeClr val="accent2"/>
                </a:solidFill>
                <a:latin typeface="Arial Rounded MT Bold" panose="020F0704030504030204" pitchFamily="34" charset="0"/>
              </a:rPr>
              <a:t>Use </a:t>
            </a:r>
            <a:r>
              <a:rPr lang="en-GB" altLang="en-US" sz="2400" b="1" dirty="0">
                <a:solidFill>
                  <a:srgbClr val="6666FF"/>
                </a:solidFill>
                <a:latin typeface="Arial Rounded MT Bold" panose="020F0704030504030204" pitchFamily="34" charset="0"/>
              </a:rPr>
              <a:t>dare-to-disagree expressions</a:t>
            </a:r>
            <a:r>
              <a:rPr lang="en-GB" altLang="en-US" sz="2400" dirty="0">
                <a:solidFill>
                  <a:schemeClr val="accent2"/>
                </a:solidFill>
                <a:latin typeface="Arial Rounded MT Bold" panose="020F0704030504030204" pitchFamily="34" charset="0"/>
              </a:rPr>
              <a:t> to get the reader on your side. Try to appear friendly and reasonable </a:t>
            </a:r>
            <a:r>
              <a:rPr lang="en-GB" altLang="en-US" sz="2400" i="1" dirty="0">
                <a:solidFill>
                  <a:schemeClr val="accent2"/>
                </a:solidFill>
                <a:latin typeface="Arial Rounded MT Bold" panose="020F0704030504030204" pitchFamily="34" charset="0"/>
              </a:rPr>
              <a:t>(There is no doubt that you can achieve your dreams too)</a:t>
            </a:r>
            <a:endParaRPr lang="en-GB" altLang="en-US" sz="2400" dirty="0">
              <a:solidFill>
                <a:schemeClr val="accent2"/>
              </a:solidFill>
              <a:latin typeface="Arial Rounded MT Bold" panose="020F0704030504030204" pitchFamily="34" charset="0"/>
            </a:endParaRPr>
          </a:p>
          <a:p>
            <a:r>
              <a:rPr lang="en-GB" altLang="en-US" sz="2400" dirty="0">
                <a:solidFill>
                  <a:schemeClr val="accent2"/>
                </a:solidFill>
                <a:latin typeface="Arial Rounded MT Bold" panose="020F0704030504030204" pitchFamily="34" charset="0"/>
              </a:rPr>
              <a:t>Use</a:t>
            </a:r>
            <a:r>
              <a:rPr lang="en-GB" altLang="en-US" sz="2400" dirty="0">
                <a:solidFill>
                  <a:srgbClr val="6600FF"/>
                </a:solidFill>
                <a:latin typeface="Arial Rounded MT Bold" panose="020F0704030504030204" pitchFamily="34" charset="0"/>
              </a:rPr>
              <a:t> </a:t>
            </a:r>
            <a:r>
              <a:rPr lang="en-GB" altLang="en-US" sz="2400" b="1" dirty="0">
                <a:solidFill>
                  <a:srgbClr val="6666FF"/>
                </a:solidFill>
                <a:latin typeface="Arial Rounded MT Bold" panose="020F0704030504030204" pitchFamily="34" charset="0"/>
              </a:rPr>
              <a:t>cohesive devices </a:t>
            </a:r>
            <a:r>
              <a:rPr lang="en-GB" altLang="en-US" sz="2400" dirty="0">
                <a:solidFill>
                  <a:schemeClr val="accent2"/>
                </a:solidFill>
                <a:latin typeface="Arial Rounded MT Bold" panose="020F0704030504030204" pitchFamily="34" charset="0"/>
              </a:rPr>
              <a:t>to signal your points </a:t>
            </a:r>
            <a:r>
              <a:rPr lang="en-GB" altLang="en-US" sz="2400" i="1" dirty="0">
                <a:solidFill>
                  <a:schemeClr val="accent2"/>
                </a:solidFill>
                <a:latin typeface="Arial Rounded MT Bold" panose="020F0704030504030204" pitchFamily="34" charset="0"/>
              </a:rPr>
              <a:t>(</a:t>
            </a:r>
            <a:r>
              <a:rPr lang="en-GB" altLang="en-US" sz="2400" i="1" u="sng" dirty="0">
                <a:solidFill>
                  <a:schemeClr val="accent2"/>
                </a:solidFill>
                <a:latin typeface="Arial Rounded MT Bold" panose="020F0704030504030204" pitchFamily="34" charset="0"/>
              </a:rPr>
              <a:t>In my earlier career,…</a:t>
            </a:r>
            <a:r>
              <a:rPr lang="en-GB" altLang="en-US" sz="2400" i="1" dirty="0">
                <a:solidFill>
                  <a:schemeClr val="accent2"/>
                </a:solidFill>
                <a:latin typeface="Arial Rounded MT Bold" panose="020F0704030504030204" pitchFamily="34" charset="0"/>
              </a:rPr>
              <a:t>)</a:t>
            </a:r>
          </a:p>
          <a:p>
            <a:r>
              <a:rPr lang="en-GB" altLang="en-US" sz="2400" dirty="0">
                <a:solidFill>
                  <a:srgbClr val="9900CC"/>
                </a:solidFill>
                <a:latin typeface="Arial Rounded MT Bold" panose="020F0704030504030204" pitchFamily="34" charset="0"/>
              </a:rPr>
              <a:t>Use </a:t>
            </a:r>
            <a:r>
              <a:rPr lang="en-GB" altLang="en-US" sz="2400" b="1" dirty="0">
                <a:solidFill>
                  <a:srgbClr val="6600FF"/>
                </a:solidFill>
                <a:latin typeface="Arial Rounded MT Bold" panose="020F0704030504030204" pitchFamily="34" charset="0"/>
              </a:rPr>
              <a:t>alliteration, rhyme</a:t>
            </a:r>
            <a:r>
              <a:rPr lang="en-GB" altLang="en-US" sz="2400" dirty="0">
                <a:solidFill>
                  <a:srgbClr val="9900CC"/>
                </a:solidFill>
                <a:latin typeface="Arial Rounded MT Bold" panose="020F0704030504030204" pitchFamily="34" charset="0"/>
              </a:rPr>
              <a:t> and </a:t>
            </a:r>
            <a:r>
              <a:rPr lang="en-GB" altLang="en-US" sz="2400" b="1" dirty="0">
                <a:solidFill>
                  <a:srgbClr val="6600FF"/>
                </a:solidFill>
                <a:latin typeface="Arial Rounded MT Bold" panose="020F0704030504030204" pitchFamily="34" charset="0"/>
              </a:rPr>
              <a:t>modal  verbs </a:t>
            </a:r>
            <a:r>
              <a:rPr lang="en-GB" altLang="en-US" sz="2400" i="1" dirty="0">
                <a:solidFill>
                  <a:srgbClr val="9900CC"/>
                </a:solidFill>
                <a:latin typeface="Arial Rounded MT Bold" panose="020F0704030504030204" pitchFamily="34" charset="0"/>
              </a:rPr>
              <a:t>(probably, perhaps) </a:t>
            </a:r>
            <a:r>
              <a:rPr lang="en-GB" altLang="en-US" sz="2400" dirty="0">
                <a:solidFill>
                  <a:srgbClr val="9900CC"/>
                </a:solidFill>
                <a:latin typeface="Arial Rounded MT Bold" panose="020F0704030504030204" pitchFamily="34" charset="0"/>
              </a:rPr>
              <a:t>to help persuade</a:t>
            </a:r>
          </a:p>
          <a:p>
            <a:r>
              <a:rPr lang="en-GB" altLang="en-US" sz="2400" dirty="0">
                <a:solidFill>
                  <a:srgbClr val="0033CC"/>
                </a:solidFill>
                <a:latin typeface="Arial Rounded MT Bold" panose="020F0704030504030204" pitchFamily="34" charset="0"/>
              </a:rPr>
              <a:t>Use </a:t>
            </a:r>
            <a:r>
              <a:rPr lang="en-GB" altLang="en-US" sz="2400" b="1" dirty="0">
                <a:solidFill>
                  <a:srgbClr val="6600FF"/>
                </a:solidFill>
                <a:latin typeface="Arial Rounded MT Bold" panose="020F0704030504030204" pitchFamily="34" charset="0"/>
              </a:rPr>
              <a:t>rhetorical questions</a:t>
            </a:r>
            <a:r>
              <a:rPr lang="en-GB" altLang="en-US" sz="2400" dirty="0">
                <a:solidFill>
                  <a:srgbClr val="0033CC"/>
                </a:solidFill>
                <a:latin typeface="Arial Rounded MT Bold" panose="020F0704030504030204" pitchFamily="34" charset="0"/>
              </a:rPr>
              <a:t> </a:t>
            </a:r>
            <a:r>
              <a:rPr lang="en-GB" altLang="en-US" sz="2400" i="1" dirty="0">
                <a:solidFill>
                  <a:srgbClr val="0033CC"/>
                </a:solidFill>
                <a:latin typeface="Arial Rounded MT Bold" panose="020F0704030504030204" pitchFamily="34" charset="0"/>
              </a:rPr>
              <a:t>(Ever doubted your own capabilities?)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78C613-43D8-427D-8349-9C524C733192}"/>
              </a:ext>
            </a:extLst>
          </p:cNvPr>
          <p:cNvGraphicFramePr>
            <a:graphicFrameLocks noGrp="1"/>
          </p:cNvGraphicFramePr>
          <p:nvPr>
            <p:ph idx="1"/>
            <p:extLst>
              <p:ext uri="{D42A27DB-BD31-4B8C-83A1-F6EECF244321}">
                <p14:modId xmlns:p14="http://schemas.microsoft.com/office/powerpoint/2010/main" val="2535792960"/>
              </p:ext>
            </p:extLst>
          </p:nvPr>
        </p:nvGraphicFramePr>
        <p:xfrm>
          <a:off x="218364" y="574068"/>
          <a:ext cx="11532359" cy="5949420"/>
        </p:xfrm>
        <a:graphic>
          <a:graphicData uri="http://schemas.openxmlformats.org/drawingml/2006/table">
            <a:tbl>
              <a:tblPr firstRow="1" bandRow="1">
                <a:tableStyleId>{5C22544A-7EE6-4342-B048-85BDC9FD1C3A}</a:tableStyleId>
              </a:tblPr>
              <a:tblGrid>
                <a:gridCol w="11532359">
                  <a:extLst>
                    <a:ext uri="{9D8B030D-6E8A-4147-A177-3AD203B41FA5}">
                      <a16:colId xmlns:a16="http://schemas.microsoft.com/office/drawing/2014/main" val="20000"/>
                    </a:ext>
                  </a:extLst>
                </a:gridCol>
              </a:tblGrid>
              <a:tr h="1342202">
                <a:tc>
                  <a:txBody>
                    <a:bodyPr/>
                    <a:lstStyle/>
                    <a:p>
                      <a:r>
                        <a:rPr lang="en-GB" sz="1800" b="0" dirty="0">
                          <a:solidFill>
                            <a:schemeClr val="tx1"/>
                          </a:solidFill>
                          <a:latin typeface="Arial Rounded MT Bold" panose="020F0704030504030204" pitchFamily="34" charset="0"/>
                        </a:rPr>
                        <a:t>Purpose/</a:t>
                      </a:r>
                      <a:r>
                        <a:rPr lang="en-GB" sz="1800" b="0" baseline="0" dirty="0">
                          <a:solidFill>
                            <a:schemeClr val="tx1"/>
                          </a:solidFill>
                          <a:latin typeface="Arial Rounded MT Bold" panose="020F0704030504030204" pitchFamily="34" charset="0"/>
                        </a:rPr>
                        <a:t> audience: </a:t>
                      </a:r>
                      <a:r>
                        <a:rPr lang="en-GB" sz="1800" b="0" baseline="0" dirty="0">
                          <a:solidFill>
                            <a:srgbClr val="F3785F"/>
                          </a:solidFill>
                          <a:latin typeface="Arial Rounded MT Bold" panose="020F0704030504030204" pitchFamily="34" charset="0"/>
                        </a:rPr>
                        <a:t>I’m Lewis Hamilton, writing a letter of advice to Miss Williams on how to conquer her life goals. </a:t>
                      </a:r>
                    </a:p>
                    <a:p>
                      <a:endParaRPr lang="en-GB" sz="1800" b="0" baseline="0" dirty="0">
                        <a:solidFill>
                          <a:schemeClr val="tx1"/>
                        </a:solidFill>
                        <a:latin typeface="Arial Rounded MT Bold" panose="020F0704030504030204" pitchFamily="34" charset="0"/>
                      </a:endParaRPr>
                    </a:p>
                    <a:p>
                      <a:r>
                        <a:rPr lang="en-GB" sz="1800" b="0" baseline="0" dirty="0">
                          <a:solidFill>
                            <a:schemeClr val="tx1"/>
                          </a:solidFill>
                          <a:latin typeface="Arial Rounded MT Bold" panose="020F0704030504030204" pitchFamily="34" charset="0"/>
                        </a:rPr>
                        <a:t>How will this affect how you write your letter: </a:t>
                      </a:r>
                      <a:r>
                        <a:rPr lang="en-GB" sz="1800" b="0" kern="1200" baseline="0" dirty="0">
                          <a:solidFill>
                            <a:srgbClr val="F3785F"/>
                          </a:solidFill>
                          <a:latin typeface="Arial Rounded MT Bold" panose="020F0704030504030204" pitchFamily="34" charset="0"/>
                          <a:ea typeface="+mn-ea"/>
                          <a:cs typeface="+mn-cs"/>
                        </a:rPr>
                        <a:t>Lewis is a chilled and cool guy so he will use informal language but he is also very reflective and will give very thoughtful advice. </a:t>
                      </a: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55503">
                <a:tc>
                  <a:txBody>
                    <a:bodyPr/>
                    <a:lstStyle/>
                    <a:p>
                      <a:pPr algn="l"/>
                      <a:r>
                        <a:rPr lang="en-GB" sz="1800" dirty="0">
                          <a:solidFill>
                            <a:schemeClr val="tx1"/>
                          </a:solidFill>
                          <a:latin typeface="Arial Rounded MT Bold" panose="020F0704030504030204" pitchFamily="34" charset="0"/>
                        </a:rPr>
                        <a:t>Opening:</a:t>
                      </a:r>
                      <a:r>
                        <a:rPr lang="en-GB" sz="1800" baseline="0" dirty="0">
                          <a:solidFill>
                            <a:schemeClr val="tx1"/>
                          </a:solidFill>
                          <a:latin typeface="Arial Rounded MT Bold" panose="020F0704030504030204" pitchFamily="34" charset="0"/>
                        </a:rPr>
                        <a:t> Why are you writing? </a:t>
                      </a:r>
                    </a:p>
                    <a:p>
                      <a:pPr algn="l"/>
                      <a:endParaRPr lang="en-GB" sz="1800" baseline="0" dirty="0">
                        <a:solidFill>
                          <a:schemeClr val="tx1"/>
                        </a:solidFill>
                        <a:latin typeface="Arial Rounded MT Bold" panose="020F0704030504030204" pitchFamily="34" charset="0"/>
                      </a:endParaRPr>
                    </a:p>
                    <a:p>
                      <a:pPr algn="l"/>
                      <a:r>
                        <a:rPr lang="en-GB" sz="1800" baseline="0" dirty="0">
                          <a:solidFill>
                            <a:schemeClr val="tx1"/>
                          </a:solidFill>
                          <a:latin typeface="Arial Rounded MT Bold" panose="020F0704030504030204" pitchFamily="34" charset="0"/>
                        </a:rPr>
                        <a:t>Advice 1: Never doubt yourself. </a:t>
                      </a:r>
                    </a:p>
                    <a:p>
                      <a:pPr algn="l"/>
                      <a:endParaRPr lang="en-GB" sz="1800" baseline="0" dirty="0">
                        <a:solidFill>
                          <a:schemeClr val="tx1"/>
                        </a:solidFill>
                        <a:latin typeface="Arial Rounded MT Bold" panose="020F07040305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solidFill>
                            <a:schemeClr val="tx1"/>
                          </a:solidFill>
                          <a:latin typeface="Arial Rounded MT Bold" panose="020F0704030504030204" pitchFamily="34" charset="0"/>
                        </a:rPr>
                        <a:t>Advice 2:</a:t>
                      </a:r>
                      <a:r>
                        <a:rPr lang="en-GB" sz="1800" b="0" kern="1200" baseline="0" dirty="0">
                          <a:solidFill>
                            <a:srgbClr val="F3785F"/>
                          </a:solidFill>
                          <a:latin typeface="Arial Rounded MT Bold" panose="020F0704030504030204" pitchFamily="34" charset="0"/>
                          <a:ea typeface="+mn-ea"/>
                          <a:cs typeface="+mn-cs"/>
                        </a:rPr>
                        <a:t>Choose a supportive team to have around you and keep them. In the 7 years I have been with Mercedes, I have won 5 World Championship Titles. </a:t>
                      </a:r>
                    </a:p>
                    <a:p>
                      <a:pPr algn="l"/>
                      <a:endParaRPr lang="en-GB" sz="1800" baseline="0" dirty="0">
                        <a:solidFill>
                          <a:schemeClr val="tx1"/>
                        </a:solidFill>
                        <a:latin typeface="Arial Rounded MT Bold" panose="020F0704030504030204" pitchFamily="34" charset="0"/>
                      </a:endParaRPr>
                    </a:p>
                    <a:p>
                      <a:pPr algn="l"/>
                      <a:r>
                        <a:rPr lang="en-GB" sz="1800" baseline="0" dirty="0">
                          <a:solidFill>
                            <a:schemeClr val="tx1"/>
                          </a:solidFill>
                          <a:latin typeface="Arial Rounded MT Bold" panose="020F0704030504030204" pitchFamily="34" charset="0"/>
                        </a:rPr>
                        <a:t>Advice 3: Enjoy every moment. </a:t>
                      </a:r>
                    </a:p>
                    <a:p>
                      <a:pPr algn="l"/>
                      <a:r>
                        <a:rPr lang="en-GB" sz="1800" b="0" kern="1200" baseline="0" dirty="0">
                          <a:solidFill>
                            <a:srgbClr val="F3785F"/>
                          </a:solidFill>
                          <a:latin typeface="Arial Rounded MT Bold" panose="020F0704030504030204" pitchFamily="34" charset="0"/>
                          <a:ea typeface="+mn-ea"/>
                          <a:cs typeface="+mn-cs"/>
                        </a:rPr>
                        <a:t>I am in the latter stages of my career which seems to have literally raced past me. I have experienced things I always new were possible but sometimes I doubted were probable. Every the highs, the lows and every single moment in-between. </a:t>
                      </a:r>
                    </a:p>
                    <a:p>
                      <a:pPr algn="l"/>
                      <a:endParaRPr lang="en-GB" sz="1800" baseline="0" dirty="0">
                        <a:solidFill>
                          <a:schemeClr val="tx1"/>
                        </a:solidFill>
                        <a:latin typeface="Arial Rounded MT Bold" panose="020F0704030504030204" pitchFamily="34" charset="0"/>
                      </a:endParaRPr>
                    </a:p>
                    <a:p>
                      <a:pPr algn="l"/>
                      <a:r>
                        <a:rPr lang="en-GB" sz="1800" baseline="0" dirty="0">
                          <a:solidFill>
                            <a:schemeClr val="tx1"/>
                          </a:solidFill>
                          <a:latin typeface="Arial Rounded MT Bold" panose="020F0704030504030204" pitchFamily="34" charset="0"/>
                        </a:rPr>
                        <a:t>Closing: </a:t>
                      </a:r>
                      <a:endParaRPr lang="en-GB" sz="1800" dirty="0">
                        <a:solidFill>
                          <a:schemeClr val="tx1"/>
                        </a:solidFill>
                        <a:latin typeface="Arial Rounded MT Bold" panose="020F0704030504030204"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28776">
                <a:tc>
                  <a:txBody>
                    <a:bodyPr/>
                    <a:lstStyle/>
                    <a:p>
                      <a:r>
                        <a:rPr lang="en-GB" sz="1800" dirty="0">
                          <a:solidFill>
                            <a:schemeClr val="tx1"/>
                          </a:solidFill>
                          <a:latin typeface="Arial Rounded MT Bold" panose="020F0704030504030204" pitchFamily="34" charset="0"/>
                        </a:rPr>
                        <a:t>Techniques/</a:t>
                      </a:r>
                      <a:r>
                        <a:rPr lang="en-GB" sz="1800" baseline="0" dirty="0">
                          <a:solidFill>
                            <a:schemeClr val="tx1"/>
                          </a:solidFill>
                          <a:latin typeface="Arial Rounded MT Bold" panose="020F0704030504030204" pitchFamily="34" charset="0"/>
                        </a:rPr>
                        <a:t> vocabulary: </a:t>
                      </a:r>
                      <a:endParaRPr lang="en-GB" sz="1800" dirty="0">
                        <a:solidFill>
                          <a:schemeClr val="tx1"/>
                        </a:solidFill>
                        <a:latin typeface="Arial Rounded MT Bold" panose="020F0704030504030204"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Title 1">
            <a:extLst>
              <a:ext uri="{FF2B5EF4-FFF2-40B4-BE49-F238E27FC236}">
                <a16:creationId xmlns:a16="http://schemas.microsoft.com/office/drawing/2014/main" id="{6565412E-EBD3-40D1-8CD7-58603D301E59}"/>
              </a:ext>
            </a:extLst>
          </p:cNvPr>
          <p:cNvSpPr txBox="1">
            <a:spLocks/>
          </p:cNvSpPr>
          <p:nvPr/>
        </p:nvSpPr>
        <p:spPr>
          <a:xfrm>
            <a:off x="4040034" y="148158"/>
            <a:ext cx="3889018" cy="336216"/>
          </a:xfrm>
          <a:prstGeom prst="rect">
            <a:avLst/>
          </a:pr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solidFill>
                  <a:schemeClr val="tx1"/>
                </a:solidFill>
                <a:latin typeface="Arial Rounded MT Bold" panose="020F0704030504030204" pitchFamily="34" charset="0"/>
              </a:rPr>
              <a:t>WAGOLL Planning</a:t>
            </a:r>
            <a:endParaRPr lang="en-GB" sz="2000" dirty="0">
              <a:solidFill>
                <a:srgbClr val="00B0F0"/>
              </a:solidFill>
              <a:latin typeface="Arial Rounded MT Bold" panose="020F07040305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639</Words>
  <Application>Microsoft Office PowerPoint</Application>
  <PresentationFormat>Widescreen</PresentationFormat>
  <Paragraphs>64</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Calibri Light</vt:lpstr>
      <vt:lpstr>Wingdings</vt:lpstr>
      <vt:lpstr>Office Theme</vt:lpstr>
      <vt:lpstr>Home Learning: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English</dc:title>
  <dc:creator>Kelly Williams</dc:creator>
  <cp:lastModifiedBy>Kelly Williams</cp:lastModifiedBy>
  <cp:revision>20</cp:revision>
  <dcterms:created xsi:type="dcterms:W3CDTF">2020-04-15T16:32:14Z</dcterms:created>
  <dcterms:modified xsi:type="dcterms:W3CDTF">2020-04-22T12:45:02Z</dcterms:modified>
</cp:coreProperties>
</file>