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59" r:id="rId4"/>
    <p:sldId id="257" r:id="rId5"/>
    <p:sldId id="258" r:id="rId6"/>
    <p:sldId id="260" r:id="rId7"/>
    <p:sldId id="263" r:id="rId8"/>
    <p:sldId id="262" r:id="rId9"/>
    <p:sldId id="264" r:id="rId10"/>
    <p:sldId id="265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4278" autoAdjust="0"/>
  </p:normalViewPr>
  <p:slideViewPr>
    <p:cSldViewPr snapToGrid="0">
      <p:cViewPr varScale="1">
        <p:scale>
          <a:sx n="58" d="100"/>
          <a:sy n="58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FFCBE-32AD-4652-9E81-5C936C2348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9E8EF-B4B6-4698-9F30-BF5CDC029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926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C9E8EF-B4B6-4698-9F30-BF5CDC0298E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478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C9E8EF-B4B6-4698-9F30-BF5CDC0298E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3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61E92-F6DC-40E7-B73C-C0F1836E7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799ED-518C-4AC6-A59A-AF1F10F97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D365B-8714-42B5-BDC7-2A708C56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CF2B4-42E7-4C48-8182-14B0266A7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1B75E-4CBC-4AD6-BA32-BA091C1E6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73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E9495-B73C-4FBC-80AB-17BFCC1A9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E0D91D-EAD9-4108-A06B-6CA7EDB36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2A61A-C41D-4B4E-9DB5-9C3CBC95D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9B4DB-D064-47B0-92BE-CFE1D6357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B620A-1179-4252-8EC1-F678B7AF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67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98534D-EF0F-42BC-8D4E-B958D7D97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09CC-6BED-4155-87CC-C0C3EE09B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F6662-9246-49F7-9751-7C4746270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13D60-D7E0-4249-A72A-015358FC9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E175C-8911-4644-9BFE-6AC21D624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53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27495-A8B3-4046-B39D-6883580BF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712E1-9B29-436A-89C8-08A505726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BC3D6-6FB9-4FB4-B759-C42ED097A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23D15-312F-4325-A8D6-D6258BBD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D92F3-6CDA-42A0-B355-43218143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4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45C1-0146-4E58-B39F-23EE1E288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8D297-C108-44B8-AEAE-FA940CF4D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1334C-64D2-435C-925D-BC9E9B2B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76697-F6EB-4354-8787-3DEAEC30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EF76B-DC97-4A5B-A689-1A0051448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30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4C4E7-6752-49A4-99F5-4230122E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7ED39-2E86-4E06-A4A0-4CFAD53D87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E0B7D-682B-46B7-B662-B0BF68490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1433D-5668-4E0C-8080-1FD016B73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1AC50-24EA-42B5-9285-07B027327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5FDC2-0F51-4465-9058-E2A0584F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77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6129B-224D-4AEE-996A-598C82868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6A2BBC-C993-44AE-823C-C87E939EF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1BE5B-94E0-4BBC-BE26-1F7364DAF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4248D0-A83F-488E-8F64-4D72E39D4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9F90F-4458-4432-87EE-8118DA81B2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0EA998-7F1E-4B8B-91CB-D4882114C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65FC8F-ED8D-4691-9E66-DCE3BB92B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5D2675-ED0F-4340-9516-E1B51B97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64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98E28-31B6-45E9-8F47-9E76568CC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13F66A-3B43-4111-B99E-4FD6CE88E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EA4CA7-559A-43EB-961F-56BE784C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56D88-97A3-4E31-B84A-DED6F7DA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89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2D85C5-2CF7-4216-8921-FB15CE52E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67C821-07AF-45C7-AE35-19D7154E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B018C-1673-4810-984A-BF22A99E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18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2975-C692-4040-9B73-82E13B1C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8EA4A-E68C-4DF3-ADE7-E2D992812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10C8E6-48A4-4000-AD7C-D7E44D1BE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E1AAA-3BAE-4526-886B-5AB60F90E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13D07-D638-4557-B3AC-89661DF05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9AB72-10D4-4A19-A48A-76F4ADD0A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76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8A6B-BF26-4B14-9A61-EF4554C4B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5101DC-FFA5-4C45-85EB-709D38478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F35FB-8A12-4125-8508-14F15F209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B988B-305F-4242-8F54-B3EC7C263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721DE-5497-4AD5-863A-7BD2C2F2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F3EB1-BD5F-4E22-A77E-6B389A753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3813E3-47FC-4425-9EE0-F6F3FFA8B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DF82F-2757-4A02-B24A-67BF1DC1B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CF91E-DABA-4445-BC44-B05655CA15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65520-4E0A-4D2E-BA06-9AFB01DC0C6A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109A8-CA5A-4024-BB11-94ABE131A6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49381-E75B-44C3-B328-02DD1D699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85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R8rnMc22AG8?feature=oembed" TargetMode="External"/><Relationship Id="rId5" Type="http://schemas.openxmlformats.org/officeDocument/2006/relationships/hyperlink" Target="https://www.youtube.com/watch?v=1at7kKzBYxI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5B842-F39E-4203-A7D4-554EF5892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4010"/>
            <a:ext cx="9144000" cy="117944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GB" dirty="0">
                <a:latin typeface="Arial Rounded MT Bold" panose="020F0704030504030204" pitchFamily="34" charset="0"/>
              </a:rPr>
              <a:t>Home Learning: </a:t>
            </a:r>
            <a:r>
              <a:rPr lang="en-GB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English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2856411" y="1814362"/>
            <a:ext cx="6666411" cy="1179443"/>
          </a:xfrm>
          <a:prstGeom prst="rect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Monday: </a:t>
            </a:r>
            <a:r>
              <a:rPr lang="en-GB" dirty="0">
                <a:solidFill>
                  <a:srgbClr val="7030A0"/>
                </a:solidFill>
                <a:latin typeface="Arial Rounded MT Bold" panose="020F0704030504030204" pitchFamily="34" charset="0"/>
              </a:rPr>
              <a:t>Reading </a:t>
            </a:r>
          </a:p>
        </p:txBody>
      </p:sp>
      <p:pic>
        <p:nvPicPr>
          <p:cNvPr id="1026" name="Picture 2" descr="Image result for aladdin frien dlike me">
            <a:extLst>
              <a:ext uri="{FF2B5EF4-FFF2-40B4-BE49-F238E27FC236}">
                <a16:creationId xmlns:a16="http://schemas.microsoft.com/office/drawing/2014/main" id="{D2C85CF6-7580-47DE-B660-6290E675B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" y="3598025"/>
            <a:ext cx="4644823" cy="291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close up of a womans face&#10;&#10;Description automatically generated">
            <a:extLst>
              <a:ext uri="{FF2B5EF4-FFF2-40B4-BE49-F238E27FC236}">
                <a16:creationId xmlns:a16="http://schemas.microsoft.com/office/drawing/2014/main" id="{BC03786B-26CD-40DB-A519-12EEFF6DCE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0055" y="3488790"/>
            <a:ext cx="5102383" cy="302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59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0C13E5-971F-422C-B93E-BEB0B2CFD957}"/>
              </a:ext>
            </a:extLst>
          </p:cNvPr>
          <p:cNvSpPr txBox="1"/>
          <p:nvPr/>
        </p:nvSpPr>
        <p:spPr>
          <a:xfrm>
            <a:off x="274320" y="1508427"/>
            <a:ext cx="119176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Why does the genie talk about magic being up your sleeves?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This means that you have a secret plan or idea. It is called an idiom</a:t>
            </a:r>
            <a:r>
              <a:rPr lang="en-GB" sz="2400" dirty="0">
                <a:latin typeface="Arial Rounded MT Bold" panose="020F0704030504030204" pitchFamily="34" charset="0"/>
              </a:rPr>
              <a:t>.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2) What do you think this “power” the genie talks about is?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The power is the wishes that the genie can provide.</a:t>
            </a:r>
          </a:p>
          <a:p>
            <a:pPr marL="342900" indent="-342900">
              <a:buAutoNum type="arabicParenR"/>
            </a:pPr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3) What does the genie mean by “in your corner”?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In boxing, each boxer has their own team in a corner. It means that he is going to provide support for him or coach him.</a:t>
            </a:r>
          </a:p>
          <a:p>
            <a:pPr marL="342900" indent="-342900">
              <a:buAutoNum type="arabicParenR"/>
            </a:pPr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4) What is the genie trying to prove to Aladdin in this verse?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The genie is trying to prove how valuable he can be to Aladdin.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00D990-CF45-4322-864F-B523B31FE8DD}"/>
              </a:ext>
            </a:extLst>
          </p:cNvPr>
          <p:cNvSpPr txBox="1"/>
          <p:nvPr/>
        </p:nvSpPr>
        <p:spPr>
          <a:xfrm>
            <a:off x="274320" y="316021"/>
            <a:ext cx="2734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30972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0C13E5-971F-422C-B93E-BEB0B2CFD957}"/>
              </a:ext>
            </a:extLst>
          </p:cNvPr>
          <p:cNvSpPr txBox="1"/>
          <p:nvPr/>
        </p:nvSpPr>
        <p:spPr>
          <a:xfrm>
            <a:off x="274320" y="1508427"/>
            <a:ext cx="119176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5) How do you know that Aladdin is the Genie’s master?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He calls him sir and acts like a waiter.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6) The genie uses the metaphor of life being like a restaurant. What does he mean by this?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When you go to a restaurant, you are given a menu that you can choose from. The genie is trying to say that Aladdin can have anything he wants. </a:t>
            </a:r>
          </a:p>
          <a:p>
            <a:endParaRPr lang="en-GB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7) Why does the genie use the pronoun “ourselves”?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He is referring to himself and the magic carpet.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8) Which word most closely matches “shah”?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Leader – “shah” is a title given to the emperors, kings, princes and lords of Iran.</a:t>
            </a:r>
          </a:p>
          <a:p>
            <a:endParaRPr lang="en-GB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00D990-CF45-4322-864F-B523B31FE8DD}"/>
              </a:ext>
            </a:extLst>
          </p:cNvPr>
          <p:cNvSpPr txBox="1"/>
          <p:nvPr/>
        </p:nvSpPr>
        <p:spPr>
          <a:xfrm>
            <a:off x="274320" y="316021"/>
            <a:ext cx="2734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879691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00D990-CF45-4322-864F-B523B31FE8DD}"/>
              </a:ext>
            </a:extLst>
          </p:cNvPr>
          <p:cNvSpPr txBox="1"/>
          <p:nvPr/>
        </p:nvSpPr>
        <p:spPr>
          <a:xfrm>
            <a:off x="274320" y="316021"/>
            <a:ext cx="2734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</a:rPr>
              <a:t>ANSWERS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57135D-3112-4F98-9551-4FF1575A75E2}"/>
              </a:ext>
            </a:extLst>
          </p:cNvPr>
          <p:cNvSpPr/>
          <p:nvPr/>
        </p:nvSpPr>
        <p:spPr>
          <a:xfrm>
            <a:off x="274320" y="1443841"/>
            <a:ext cx="115214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9) What emotion would you be feeling if you were “slack-jawed” and “buggy-eyed”?</a:t>
            </a:r>
          </a:p>
          <a:p>
            <a:endParaRPr lang="en-GB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Surprised – like when a character drops their jaw 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and stares with their eyes wide open.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pPr marL="342900" indent="-342900">
              <a:buAutoNum type="arabicParenR" startAt="10"/>
            </a:pPr>
            <a:r>
              <a:rPr lang="en-GB" sz="2400" dirty="0">
                <a:latin typeface="Arial Rounded MT Bold" panose="020F0704030504030204" pitchFamily="34" charset="0"/>
              </a:rPr>
              <a:t>What does “bona fide” mean?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It means genuine and real.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11) Why does the genie think Aladdin will have a long list?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Maybe because all of his masters did and they were greedy. Also, he can tell that Aladdin doesn’t have much at the moment.</a:t>
            </a:r>
          </a:p>
        </p:txBody>
      </p:sp>
      <p:pic>
        <p:nvPicPr>
          <p:cNvPr id="6" name="Picture 5" descr="A picture containing building, table, sitting, room&#10;&#10;Description automatically generated">
            <a:extLst>
              <a:ext uri="{FF2B5EF4-FFF2-40B4-BE49-F238E27FC236}">
                <a16:creationId xmlns:a16="http://schemas.microsoft.com/office/drawing/2014/main" id="{7A1B353C-A1BE-4F01-9A48-64BBE51529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526" y="2057400"/>
            <a:ext cx="3191510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70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73E23B-0823-4992-A83B-2DB7C0C0C051}"/>
              </a:ext>
            </a:extLst>
          </p:cNvPr>
          <p:cNvSpPr/>
          <p:nvPr/>
        </p:nvSpPr>
        <p:spPr>
          <a:xfrm>
            <a:off x="266007" y="307815"/>
            <a:ext cx="761445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u="sng" dirty="0">
                <a:latin typeface="Arial Rounded MT Bold" panose="020F0704030504030204" pitchFamily="34" charset="0"/>
              </a:rPr>
              <a:t>Background Information</a:t>
            </a:r>
          </a:p>
          <a:p>
            <a:pPr algn="ctr"/>
            <a:endParaRPr lang="en-GB" sz="24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"Friend Like Me" is a song from the 1992 Disney film Aladdin. It was performed by Robin</a:t>
            </a:r>
          </a:p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Williams in his role as the Genie. The song was nominated for the Academy Award for Best</a:t>
            </a:r>
          </a:p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Original Song at the 65th Academy Awards and the Golden Globe Award for Best Original</a:t>
            </a:r>
          </a:p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Song at the 50th Golden Globe Awards in 1993.</a:t>
            </a:r>
          </a:p>
          <a:p>
            <a:pPr algn="ctr"/>
            <a:endParaRPr lang="en-GB" sz="24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After Aladdin releases the Genie from his lamp and the Genie explains that he can give</a:t>
            </a:r>
          </a:p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Aladdin almost anything within a limit of three wishes, the Genie proves his</a:t>
            </a:r>
          </a:p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nigh-omnipotent power to the sceptical thief with an impressive musical number, stressing</a:t>
            </a:r>
          </a:p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that he is a friend unlike any other.</a:t>
            </a: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33B5EE6F-AB0D-405A-A20B-921AAB3741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836" y="928603"/>
            <a:ext cx="4311535" cy="5503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288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Aladdin Genie - Friend Like Me Lyrics On-screen">
            <a:hlinkClick r:id="" action="ppaction://media"/>
            <a:extLst>
              <a:ext uri="{FF2B5EF4-FFF2-40B4-BE49-F238E27FC236}">
                <a16:creationId xmlns:a16="http://schemas.microsoft.com/office/drawing/2014/main" id="{E966258D-4CE5-4A3D-B2C8-B092B0E9D3C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44930" y="365760"/>
            <a:ext cx="9502140" cy="534495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5EEB82E-8B1A-4E52-A3B0-975600AAC807}"/>
              </a:ext>
            </a:extLst>
          </p:cNvPr>
          <p:cNvSpPr/>
          <p:nvPr/>
        </p:nvSpPr>
        <p:spPr>
          <a:xfrm>
            <a:off x="472698" y="6122908"/>
            <a:ext cx="5028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https://www.youtube.com/watch?v=R8rnMc22AG8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D74CB6-4D55-44EB-B9D3-459740DB285C}"/>
              </a:ext>
            </a:extLst>
          </p:cNvPr>
          <p:cNvSpPr/>
          <p:nvPr/>
        </p:nvSpPr>
        <p:spPr>
          <a:xfrm>
            <a:off x="6690620" y="6122908"/>
            <a:ext cx="48346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5"/>
              </a:rPr>
              <a:t>https://www.youtube.com/watch?v=1at7kKzBYxI</a:t>
            </a:r>
            <a:endParaRPr lang="en-GB" dirty="0"/>
          </a:p>
          <a:p>
            <a:r>
              <a:rPr lang="en-GB" dirty="0"/>
              <a:t>This is the Will Smith version – lyrics differ slightly</a:t>
            </a:r>
          </a:p>
        </p:txBody>
      </p:sp>
    </p:spTree>
    <p:extLst>
      <p:ext uri="{BB962C8B-B14F-4D97-AF65-F5344CB8AC3E}">
        <p14:creationId xmlns:p14="http://schemas.microsoft.com/office/powerpoint/2010/main" val="320617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D29311-68ED-4F8B-9834-B7EDA74DDC63}"/>
              </a:ext>
            </a:extLst>
          </p:cNvPr>
          <p:cNvSpPr/>
          <p:nvPr/>
        </p:nvSpPr>
        <p:spPr>
          <a:xfrm>
            <a:off x="199506" y="474345"/>
            <a:ext cx="6040581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u="sng" dirty="0">
                <a:latin typeface="Arial Rounded MT Bold" panose="020F0704030504030204" pitchFamily="34" charset="0"/>
              </a:rPr>
              <a:t>Aladdin - Friend Like Me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Well, Ali Baba had them forty thieves</a:t>
            </a:r>
          </a:p>
          <a:p>
            <a:r>
              <a:rPr lang="en-GB" sz="2400" dirty="0" err="1">
                <a:latin typeface="Arial Rounded MT Bold" panose="020F0704030504030204" pitchFamily="34" charset="0"/>
              </a:rPr>
              <a:t>Sheherezade</a:t>
            </a:r>
            <a:r>
              <a:rPr lang="en-GB" sz="2400" dirty="0">
                <a:latin typeface="Arial Rounded MT Bold" panose="020F0704030504030204" pitchFamily="34" charset="0"/>
              </a:rPr>
              <a:t> had a thousand tales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But, master, you’re in luck </a:t>
            </a:r>
            <a:r>
              <a:rPr lang="en-GB" sz="2400" dirty="0" err="1">
                <a:latin typeface="Arial Rounded MT Bold" panose="020F0704030504030204" pitchFamily="34" charset="0"/>
              </a:rPr>
              <a:t>'cause</a:t>
            </a:r>
            <a:r>
              <a:rPr lang="en-GB" sz="2400" dirty="0">
                <a:latin typeface="Arial Rounded MT Bold" panose="020F0704030504030204" pitchFamily="34" charset="0"/>
              </a:rPr>
              <a:t> up your sleeves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 got a brand of magic never fails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 got some power in your corner now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Some heavy ammunition in your camp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 got some punch, pizazz, yahoo and how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All you </a:t>
            </a:r>
            <a:r>
              <a:rPr lang="en-GB" sz="2400" dirty="0" err="1">
                <a:latin typeface="Arial Rounded MT Bold" panose="020F0704030504030204" pitchFamily="34" charset="0"/>
              </a:rPr>
              <a:t>gotta</a:t>
            </a:r>
            <a:r>
              <a:rPr lang="en-GB" sz="2400" dirty="0">
                <a:latin typeface="Arial Rounded MT Bold" panose="020F0704030504030204" pitchFamily="34" charset="0"/>
              </a:rPr>
              <a:t> do is rub that lamp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And I'll say Mister Aladdin, sir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What will your pleasure be?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Let me take your order</a:t>
            </a: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AB625D-0934-4854-8720-AD37A8C93BF2}"/>
              </a:ext>
            </a:extLst>
          </p:cNvPr>
          <p:cNvSpPr/>
          <p:nvPr/>
        </p:nvSpPr>
        <p:spPr>
          <a:xfrm>
            <a:off x="6506094" y="1176185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Jot it down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 </a:t>
            </a:r>
            <a:r>
              <a:rPr lang="en-GB" sz="2400" dirty="0" err="1">
                <a:latin typeface="Arial Rounded MT Bold" panose="020F0704030504030204" pitchFamily="34" charset="0"/>
              </a:rPr>
              <a:t>ain't</a:t>
            </a:r>
            <a:r>
              <a:rPr lang="en-GB" sz="2400" dirty="0">
                <a:latin typeface="Arial Rounded MT Bold" panose="020F0704030504030204" pitchFamily="34" charset="0"/>
              </a:rPr>
              <a:t> never had a friend like me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No </a:t>
            </a:r>
            <a:r>
              <a:rPr lang="en-GB" sz="2400" dirty="0" err="1">
                <a:latin typeface="Arial Rounded MT Bold" panose="020F0704030504030204" pitchFamily="34" charset="0"/>
              </a:rPr>
              <a:t>no</a:t>
            </a:r>
            <a:r>
              <a:rPr lang="en-GB" sz="2400" dirty="0">
                <a:latin typeface="Arial Rounded MT Bold" panose="020F0704030504030204" pitchFamily="34" charset="0"/>
              </a:rPr>
              <a:t> </a:t>
            </a:r>
            <a:r>
              <a:rPr lang="en-GB" sz="2400" dirty="0" err="1">
                <a:latin typeface="Arial Rounded MT Bold" panose="020F0704030504030204" pitchFamily="34" charset="0"/>
              </a:rPr>
              <a:t>no</a:t>
            </a:r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Life is your restaurant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And I'm your maître d'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C'mon whisper what it is you want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 </a:t>
            </a:r>
            <a:r>
              <a:rPr lang="en-GB" sz="2400" dirty="0" err="1">
                <a:latin typeface="Arial Rounded MT Bold" panose="020F0704030504030204" pitchFamily="34" charset="0"/>
              </a:rPr>
              <a:t>ain't</a:t>
            </a:r>
            <a:r>
              <a:rPr lang="en-GB" sz="2400" dirty="0">
                <a:latin typeface="Arial Rounded MT Bold" panose="020F0704030504030204" pitchFamily="34" charset="0"/>
              </a:rPr>
              <a:t> never had a friend like me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Yes sir, we pride ourselves on service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You're the boss, the king, the shah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Say what you wish, it's yours!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True dish, how about a little more baklava?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Have some of column A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469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8641B8-7B51-4355-8C7E-15815F9F155B}"/>
              </a:ext>
            </a:extLst>
          </p:cNvPr>
          <p:cNvSpPr/>
          <p:nvPr/>
        </p:nvSpPr>
        <p:spPr>
          <a:xfrm>
            <a:off x="6096001" y="534798"/>
            <a:ext cx="60959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You got me bona fide and certified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 got a genie for your charge </a:t>
            </a:r>
            <a:r>
              <a:rPr lang="en-GB" sz="2400" dirty="0" err="1">
                <a:latin typeface="Arial Rounded MT Bold" panose="020F0704030504030204" pitchFamily="34" charset="0"/>
              </a:rPr>
              <a:t>d'affaires</a:t>
            </a:r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I got a powerful urge to help you out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So </a:t>
            </a:r>
            <a:r>
              <a:rPr lang="en-GB" sz="2400" dirty="0" err="1">
                <a:latin typeface="Arial Rounded MT Bold" panose="020F0704030504030204" pitchFamily="34" charset="0"/>
              </a:rPr>
              <a:t>whatcha</a:t>
            </a:r>
            <a:r>
              <a:rPr lang="en-GB" sz="2400" dirty="0">
                <a:latin typeface="Arial Rounded MT Bold" panose="020F0704030504030204" pitchFamily="34" charset="0"/>
              </a:rPr>
              <a:t> wish? I really </a:t>
            </a:r>
            <a:r>
              <a:rPr lang="en-GB" sz="2400" dirty="0" err="1">
                <a:latin typeface="Arial Rounded MT Bold" panose="020F0704030504030204" pitchFamily="34" charset="0"/>
              </a:rPr>
              <a:t>wanna</a:t>
            </a:r>
            <a:r>
              <a:rPr lang="en-GB" sz="2400" dirty="0">
                <a:latin typeface="Arial Rounded MT Bold" panose="020F0704030504030204" pitchFamily="34" charset="0"/>
              </a:rPr>
              <a:t> know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 got a list that's three miles long, no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doubt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Well, all you </a:t>
            </a:r>
            <a:r>
              <a:rPr lang="en-GB" sz="2400" dirty="0" err="1">
                <a:latin typeface="Arial Rounded MT Bold" panose="020F0704030504030204" pitchFamily="34" charset="0"/>
              </a:rPr>
              <a:t>gotta</a:t>
            </a:r>
            <a:r>
              <a:rPr lang="en-GB" sz="2400" dirty="0">
                <a:latin typeface="Arial Rounded MT Bold" panose="020F0704030504030204" pitchFamily="34" charset="0"/>
              </a:rPr>
              <a:t> do is rub like so oh </a:t>
            </a:r>
            <a:r>
              <a:rPr lang="en-GB" sz="2400" dirty="0" err="1">
                <a:latin typeface="Arial Rounded MT Bold" panose="020F0704030504030204" pitchFamily="34" charset="0"/>
              </a:rPr>
              <a:t>oh</a:t>
            </a:r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Mister Aladdin, sir, have a wish or two or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three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I'm on the job, you big nabob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 </a:t>
            </a:r>
            <a:r>
              <a:rPr lang="en-GB" sz="2400" dirty="0" err="1">
                <a:latin typeface="Arial Rounded MT Bold" panose="020F0704030504030204" pitchFamily="34" charset="0"/>
              </a:rPr>
              <a:t>ain't</a:t>
            </a:r>
            <a:r>
              <a:rPr lang="en-GB" sz="2400" dirty="0">
                <a:latin typeface="Arial Rounded MT Bold" panose="020F0704030504030204" pitchFamily="34" charset="0"/>
              </a:rPr>
              <a:t> never had a friend, never had a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friend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 </a:t>
            </a:r>
            <a:r>
              <a:rPr lang="en-GB" sz="2400" dirty="0" err="1">
                <a:latin typeface="Arial Rounded MT Bold" panose="020F0704030504030204" pitchFamily="34" charset="0"/>
              </a:rPr>
              <a:t>ain't</a:t>
            </a:r>
            <a:r>
              <a:rPr lang="en-GB" sz="2400" dirty="0">
                <a:latin typeface="Arial Rounded MT Bold" panose="020F0704030504030204" pitchFamily="34" charset="0"/>
              </a:rPr>
              <a:t> never had a friend, never had a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friend</a:t>
            </a:r>
            <a:endParaRPr lang="en-GB" dirty="0">
              <a:latin typeface="Arial Rounded MT Bold" panose="020F07040305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ED2620-C68D-40A3-ABB5-5725C12D5334}"/>
              </a:ext>
            </a:extLst>
          </p:cNvPr>
          <p:cNvSpPr/>
          <p:nvPr/>
        </p:nvSpPr>
        <p:spPr>
          <a:xfrm>
            <a:off x="121920" y="-19199"/>
            <a:ext cx="5713615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Try all of column B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I'm in the mood to help you dude!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 </a:t>
            </a:r>
            <a:r>
              <a:rPr lang="en-GB" sz="2400" dirty="0" err="1">
                <a:latin typeface="Arial Rounded MT Bold" panose="020F0704030504030204" pitchFamily="34" charset="0"/>
              </a:rPr>
              <a:t>ain't</a:t>
            </a:r>
            <a:r>
              <a:rPr lang="en-GB" sz="2400" dirty="0">
                <a:latin typeface="Arial Rounded MT Bold" panose="020F0704030504030204" pitchFamily="34" charset="0"/>
              </a:rPr>
              <a:t> never had a friend like me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Can your friends do this?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Can your friends do that?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Can your friends pull this out their little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hat?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Can you friends go, poof!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Can your friends go "Abracadabra," let '</a:t>
            </a:r>
            <a:r>
              <a:rPr lang="en-GB" sz="2400" dirty="0" err="1">
                <a:latin typeface="Arial Rounded MT Bold" panose="020F0704030504030204" pitchFamily="34" charset="0"/>
              </a:rPr>
              <a:t>er</a:t>
            </a:r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rip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And then make the sucker disappear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So don't </a:t>
            </a:r>
            <a:r>
              <a:rPr lang="en-GB" sz="2400" dirty="0" err="1">
                <a:latin typeface="Arial Rounded MT Bold" panose="020F0704030504030204" pitchFamily="34" charset="0"/>
              </a:rPr>
              <a:t>ya</a:t>
            </a:r>
            <a:r>
              <a:rPr lang="en-GB" sz="2400" dirty="0">
                <a:latin typeface="Arial Rounded MT Bold" panose="020F0704030504030204" pitchFamily="34" charset="0"/>
              </a:rPr>
              <a:t> sit there slack-jawed,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buggy-eyed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I'm here to answer all your midday prayers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17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26CE82-181A-4E4B-A457-2C26DDB7EE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364" y="316021"/>
            <a:ext cx="10249592" cy="379844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0C13E5-971F-422C-B93E-BEB0B2CFD957}"/>
              </a:ext>
            </a:extLst>
          </p:cNvPr>
          <p:cNvSpPr txBox="1"/>
          <p:nvPr/>
        </p:nvSpPr>
        <p:spPr>
          <a:xfrm>
            <a:off x="274320" y="4114467"/>
            <a:ext cx="119176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Why does the genie talk about magic being up your sleeves?</a:t>
            </a:r>
          </a:p>
          <a:p>
            <a:pPr marL="342900" indent="-342900">
              <a:buAutoNum type="arabicParenR"/>
            </a:pPr>
            <a:endParaRPr lang="en-GB" sz="2400" dirty="0">
              <a:latin typeface="Arial Rounded MT Bold" panose="020F0704030504030204" pitchFamily="34" charset="0"/>
            </a:endParaRPr>
          </a:p>
          <a:p>
            <a:pPr marL="342900" indent="-342900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What do you think this “power” the genie talks about is?</a:t>
            </a:r>
          </a:p>
          <a:p>
            <a:pPr marL="342900" indent="-342900">
              <a:buAutoNum type="arabicParenR"/>
            </a:pPr>
            <a:endParaRPr lang="en-GB" sz="2400" dirty="0">
              <a:latin typeface="Arial Rounded MT Bold" panose="020F0704030504030204" pitchFamily="34" charset="0"/>
            </a:endParaRPr>
          </a:p>
          <a:p>
            <a:pPr marL="342900" indent="-342900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What does the genie mean by “in your corner”?</a:t>
            </a:r>
          </a:p>
          <a:p>
            <a:pPr marL="342900" indent="-342900">
              <a:buAutoNum type="arabicParenR"/>
            </a:pPr>
            <a:endParaRPr lang="en-GB" sz="2400" dirty="0">
              <a:latin typeface="Arial Rounded MT Bold" panose="020F0704030504030204" pitchFamily="34" charset="0"/>
            </a:endParaRPr>
          </a:p>
          <a:p>
            <a:pPr marL="342900" indent="-342900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What is the genie trying to prove to Aladdin in this verse?</a:t>
            </a:r>
          </a:p>
        </p:txBody>
      </p:sp>
    </p:spTree>
    <p:extLst>
      <p:ext uri="{BB962C8B-B14F-4D97-AF65-F5344CB8AC3E}">
        <p14:creationId xmlns:p14="http://schemas.microsoft.com/office/powerpoint/2010/main" val="1030625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BA7CD0A-B390-488B-919B-A7ACAEFC8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4" y="657371"/>
            <a:ext cx="5084296" cy="500294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32AE7C-0419-4D59-82B6-F8450469E888}"/>
              </a:ext>
            </a:extLst>
          </p:cNvPr>
          <p:cNvSpPr txBox="1"/>
          <p:nvPr/>
        </p:nvSpPr>
        <p:spPr>
          <a:xfrm>
            <a:off x="6743700" y="1141547"/>
            <a:ext cx="46405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 Rounded MT Bold" panose="020F0704030504030204" pitchFamily="34" charset="0"/>
              </a:rPr>
              <a:t>5) How do you know that Aladdin is the Genie’s master?</a:t>
            </a:r>
          </a:p>
          <a:p>
            <a:endParaRPr lang="en-GB" sz="3200" dirty="0">
              <a:latin typeface="Arial Rounded MT Bold" panose="020F0704030504030204" pitchFamily="34" charset="0"/>
            </a:endParaRPr>
          </a:p>
          <a:p>
            <a:endParaRPr lang="en-GB" sz="3200" dirty="0">
              <a:latin typeface="Arial Rounded MT Bold" panose="020F0704030504030204" pitchFamily="34" charset="0"/>
            </a:endParaRPr>
          </a:p>
          <a:p>
            <a:r>
              <a:rPr lang="en-GB" sz="3200" dirty="0">
                <a:latin typeface="Arial Rounded MT Bold" panose="020F0704030504030204" pitchFamily="34" charset="0"/>
              </a:rPr>
              <a:t>6) The genie uses the metaphor of life being like a restaurant. What does he mean by this?</a:t>
            </a:r>
          </a:p>
          <a:p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634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0C13E5-971F-422C-B93E-BEB0B2CFD957}"/>
              </a:ext>
            </a:extLst>
          </p:cNvPr>
          <p:cNvSpPr txBox="1"/>
          <p:nvPr/>
        </p:nvSpPr>
        <p:spPr>
          <a:xfrm>
            <a:off x="6317674" y="426652"/>
            <a:ext cx="5621741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 Rounded MT Bold" panose="020F0704030504030204" pitchFamily="34" charset="0"/>
              </a:rPr>
              <a:t>7) Why does the genie use the pronoun “ourselves”?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8) Which word most closely matches “shah”?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Leader 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Servant 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Referee 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Human</a:t>
            </a:r>
          </a:p>
          <a:p>
            <a:endParaRPr lang="en-GB" dirty="0">
              <a:latin typeface="Arial Rounded MT Bold" panose="020F0704030504030204" pitchFamily="34" charset="0"/>
            </a:endParaRPr>
          </a:p>
          <a:p>
            <a:endParaRPr lang="en-GB" dirty="0">
              <a:latin typeface="Arial Rounded MT Bold" panose="020F07040305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FA1D97-982C-47A3-BCA5-0C55E43F4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585" y="1141547"/>
            <a:ext cx="5935382" cy="377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286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D35597-6242-4E7E-BE94-28ADF9865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776" y="543702"/>
            <a:ext cx="6122463" cy="57705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B0CCCB-62A1-481F-B5EF-0CFC3348FCCE}"/>
              </a:ext>
            </a:extLst>
          </p:cNvPr>
          <p:cNvSpPr txBox="1"/>
          <p:nvPr/>
        </p:nvSpPr>
        <p:spPr>
          <a:xfrm>
            <a:off x="6633556" y="243512"/>
            <a:ext cx="555844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9) What emotion would you be feeling if you were “slack-jawed” and “buggy-eyed”?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Surprised 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Sad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Scared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Happy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pPr marL="342900" indent="-342900">
              <a:buAutoNum type="arabicParenR" startAt="10"/>
            </a:pPr>
            <a:r>
              <a:rPr lang="en-GB" sz="2400" dirty="0">
                <a:latin typeface="Arial Rounded MT Bold" panose="020F0704030504030204" pitchFamily="34" charset="0"/>
              </a:rPr>
              <a:t>What does “bona fide” mean?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11) Why does the genie think Aladdin will have a long list?</a:t>
            </a:r>
          </a:p>
        </p:txBody>
      </p:sp>
    </p:spTree>
    <p:extLst>
      <p:ext uri="{BB962C8B-B14F-4D97-AF65-F5344CB8AC3E}">
        <p14:creationId xmlns:p14="http://schemas.microsoft.com/office/powerpoint/2010/main" val="3746638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1009</Words>
  <Application>Microsoft Office PowerPoint</Application>
  <PresentationFormat>Widescreen</PresentationFormat>
  <Paragraphs>146</Paragraphs>
  <Slides>12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Rounded MT Bold</vt:lpstr>
      <vt:lpstr>Calibri</vt:lpstr>
      <vt:lpstr>Calibri Light</vt:lpstr>
      <vt:lpstr>Office Theme</vt:lpstr>
      <vt:lpstr>Home Learning: English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Learning: English</dc:title>
  <dc:creator>Kelly Williams</dc:creator>
  <cp:lastModifiedBy>John-Paul Silvester</cp:lastModifiedBy>
  <cp:revision>20</cp:revision>
  <dcterms:created xsi:type="dcterms:W3CDTF">2020-04-15T16:32:14Z</dcterms:created>
  <dcterms:modified xsi:type="dcterms:W3CDTF">2020-05-05T13:06:38Z</dcterms:modified>
</cp:coreProperties>
</file>